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7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9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0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2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0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7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1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685800" y="1050954"/>
            <a:ext cx="7620943" cy="1170069"/>
          </a:xfrm>
          <a:solidFill>
            <a:srgbClr val="92D04F"/>
          </a:solidFill>
        </p:spPr>
        <p:txBody>
          <a:bodyPr>
            <a:normAutofit/>
          </a:bodyPr>
          <a:p>
            <a:r>
              <a:rPr altLang="zh-CN" b="1" sz="3200" lang="en-US">
                <a:solidFill>
                  <a:srgbClr val="36363D"/>
                </a:solidFill>
              </a:rPr>
              <a:t>श्री छत्रपती शिवाजी महाविद्यालय</a:t>
            </a:r>
            <a:r>
              <a:rPr altLang="zh-CN" b="1" sz="3200" lang="en-US">
                <a:solidFill>
                  <a:srgbClr val="36363D"/>
                </a:solidFill>
              </a:rPr>
              <a:t>,</a:t>
            </a:r>
            <a:r>
              <a:rPr altLang="zh-CN" b="1" sz="3200" lang="en-US">
                <a:solidFill>
                  <a:srgbClr val="36363D"/>
                </a:solidFill>
              </a:rPr>
              <a:t> उमरगा</a:t>
            </a:r>
            <a:br>
              <a:rPr altLang="zh-CN" b="1" sz="3200" lang="en-US">
                <a:solidFill>
                  <a:srgbClr val="36363D"/>
                </a:solidFill>
              </a:rPr>
            </a:br>
            <a:r>
              <a:rPr altLang="zh-CN" b="1" sz="3200" lang="en-US">
                <a:solidFill>
                  <a:srgbClr val="36363D"/>
                </a:solidFill>
              </a:rPr>
              <a:t>समाजशास्त्र विभा</a:t>
            </a:r>
            <a:r>
              <a:rPr altLang="zh-CN" b="1" sz="3200" lang="en-US">
                <a:solidFill>
                  <a:srgbClr val="36363D"/>
                </a:solidFill>
              </a:rPr>
              <a:t>ग</a:t>
            </a:r>
            <a:endParaRPr altLang="zh-CN" b="1" sz="3200" lang="en-US">
              <a:solidFill>
                <a:srgbClr val="36363D"/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758595" y="2197971"/>
            <a:ext cx="7498689" cy="3921782"/>
          </a:xfrm>
          <a:solidFill>
            <a:srgbClr val="FFE100"/>
          </a:solidFill>
        </p:spPr>
        <p:txBody>
          <a:bodyPr>
            <a:normAutofit/>
          </a:bodyPr>
          <a:p>
            <a:endParaRPr altLang="zh-CN" b="1" lang="en-US">
              <a:solidFill>
                <a:srgbClr val="36363D"/>
              </a:solidFill>
            </a:endParaRPr>
          </a:p>
          <a:p>
            <a:r>
              <a:rPr altLang="zh-CN" b="1" sz="3500" lang="en-US">
                <a:solidFill>
                  <a:srgbClr val="F46D43"/>
                </a:solidFill>
              </a:rPr>
              <a:t>बी. ए. प्रथम वर्ष</a:t>
            </a:r>
            <a:r>
              <a:rPr altLang="zh-CN" b="1" sz="3500" lang="en-US">
                <a:solidFill>
                  <a:srgbClr val="F46D43"/>
                </a:solidFill>
              </a:rPr>
              <a:t>,</a:t>
            </a:r>
            <a:r>
              <a:rPr altLang="zh-CN" b="1" sz="3500" lang="en-US">
                <a:solidFill>
                  <a:srgbClr val="F46D43"/>
                </a:solidFill>
              </a:rPr>
              <a:t> </a:t>
            </a:r>
            <a:r>
              <a:rPr altLang="zh-CN" b="1" sz="3500" lang="en-US">
                <a:solidFill>
                  <a:srgbClr val="F46D43"/>
                </a:solidFill>
              </a:rPr>
              <a:t> </a:t>
            </a:r>
            <a:r>
              <a:rPr altLang="zh-CN" b="1" sz="3500" lang="en-US">
                <a:solidFill>
                  <a:srgbClr val="F46D43"/>
                </a:solidFill>
              </a:rPr>
              <a:t> </a:t>
            </a:r>
            <a:r>
              <a:rPr altLang="zh-CN" b="1" sz="3500" lang="en-US">
                <a:solidFill>
                  <a:srgbClr val="F46D43"/>
                </a:solidFill>
              </a:rPr>
              <a:t> </a:t>
            </a:r>
            <a:r>
              <a:rPr altLang="zh-CN" b="1" sz="3500" lang="en-US">
                <a:solidFill>
                  <a:srgbClr val="F46D43"/>
                </a:solidFill>
              </a:rPr>
              <a:t>सत्र</a:t>
            </a:r>
            <a:r>
              <a:rPr altLang="zh-CN" b="1" sz="3500" lang="en-US">
                <a:solidFill>
                  <a:srgbClr val="F46D43"/>
                </a:solidFill>
              </a:rPr>
              <a:t> पहिले </a:t>
            </a:r>
            <a:endParaRPr altLang="zh-CN" b="1" sz="3500" lang="en-US">
              <a:solidFill>
                <a:srgbClr val="F46D43"/>
              </a:solidFill>
            </a:endParaRPr>
          </a:p>
          <a:p>
            <a:r>
              <a:rPr altLang="zh-CN" b="1" sz="2800" lang="en-US">
                <a:solidFill>
                  <a:srgbClr val="36363D"/>
                </a:solidFill>
              </a:rPr>
              <a:t>पेपरचे नाव- समाजशास्त्र परिचय </a:t>
            </a:r>
            <a:r>
              <a:rPr altLang="zh-CN" b="1" sz="2800" lang="en-US">
                <a:solidFill>
                  <a:srgbClr val="36363D"/>
                </a:solidFill>
              </a:rPr>
              <a:t> </a:t>
            </a:r>
            <a:r>
              <a:rPr altLang="zh-CN" b="1" sz="2800" lang="en-US">
                <a:solidFill>
                  <a:srgbClr val="36363D"/>
                </a:solidFill>
              </a:rPr>
              <a:t> </a:t>
            </a:r>
            <a:r>
              <a:rPr altLang="zh-CN" b="1" sz="2800" lang="en-US">
                <a:solidFill>
                  <a:srgbClr val="36363D"/>
                </a:solidFill>
              </a:rPr>
              <a:t>पेपर   क्रमांक 1</a:t>
            </a:r>
            <a:r>
              <a:rPr altLang="zh-CN" b="1" sz="2800" lang="en-US">
                <a:solidFill>
                  <a:srgbClr val="36363D"/>
                </a:solidFill>
              </a:rPr>
              <a:t>. </a:t>
            </a:r>
            <a:r>
              <a:rPr altLang="zh-CN" b="1" sz="2800" lang="en-US">
                <a:solidFill>
                  <a:srgbClr val="36363D"/>
                </a:solidFill>
              </a:rPr>
              <a:t> </a:t>
            </a:r>
            <a:r>
              <a:rPr altLang="zh-CN" b="1" sz="2800" lang="en-US">
                <a:solidFill>
                  <a:srgbClr val="36363D"/>
                </a:solidFill>
              </a:rPr>
              <a:t> </a:t>
            </a:r>
            <a:r>
              <a:rPr altLang="zh-CN" b="1" sz="2800" lang="en-US">
                <a:solidFill>
                  <a:srgbClr val="36363D"/>
                </a:solidFill>
              </a:rPr>
              <a:t> </a:t>
            </a:r>
            <a:r>
              <a:rPr altLang="zh-CN" b="1" sz="3100" lang="en-US">
                <a:solidFill>
                  <a:srgbClr val="02A5E3"/>
                </a:solidFill>
              </a:rPr>
              <a:t>घटक</a:t>
            </a:r>
            <a:r>
              <a:rPr altLang="zh-CN" b="1" sz="3100" lang="en-US">
                <a:solidFill>
                  <a:srgbClr val="02A5E3"/>
                </a:solidFill>
              </a:rPr>
              <a:t> क्रमांक </a:t>
            </a:r>
            <a:r>
              <a:rPr altLang="zh-CN" b="1" sz="3100" lang="en-US">
                <a:solidFill>
                  <a:srgbClr val="02A5E3"/>
                </a:solidFill>
              </a:rPr>
              <a:t>2</a:t>
            </a:r>
            <a:r>
              <a:rPr altLang="zh-CN" b="1" sz="3100" lang="en-US">
                <a:solidFill>
                  <a:srgbClr val="02A5E3"/>
                </a:solidFill>
              </a:rPr>
              <a:t> </a:t>
            </a:r>
            <a:r>
              <a:rPr altLang="zh-CN" b="1" sz="3100" lang="en-US">
                <a:solidFill>
                  <a:srgbClr val="02A5E3"/>
                </a:solidFill>
              </a:rPr>
              <a:t>:</a:t>
            </a:r>
            <a:r>
              <a:rPr altLang="zh-CN" b="1" sz="3100" lang="en-US">
                <a:solidFill>
                  <a:srgbClr val="02A5E3"/>
                </a:solidFill>
              </a:rPr>
              <a:t> </a:t>
            </a:r>
            <a:r>
              <a:rPr altLang="zh-CN" b="1" sz="3100" lang="en-US">
                <a:solidFill>
                  <a:srgbClr val="02A5E3"/>
                </a:solidFill>
              </a:rPr>
              <a:t>समाजशास्त्रातील</a:t>
            </a:r>
            <a:r>
              <a:rPr altLang="zh-CN" b="1" sz="3100" lang="en-US">
                <a:solidFill>
                  <a:srgbClr val="02A5E3"/>
                </a:solidFill>
              </a:rPr>
              <a:t> मूलभूत</a:t>
            </a:r>
            <a:r>
              <a:rPr altLang="zh-CN" b="1" sz="3100" lang="en-US">
                <a:solidFill>
                  <a:srgbClr val="02A5E3"/>
                </a:solidFill>
              </a:rPr>
              <a:t> संकल्पना</a:t>
            </a:r>
            <a:endParaRPr altLang="zh-CN" b="1" sz="2800" lang="en-US">
              <a:solidFill>
                <a:srgbClr val="36363D"/>
              </a:solidFill>
            </a:endParaRPr>
          </a:p>
          <a:p>
            <a:r>
              <a:rPr altLang="zh-CN" b="1" sz="2700" lang="en-US">
                <a:solidFill>
                  <a:srgbClr val="36363D"/>
                </a:solidFill>
              </a:rPr>
              <a:t>विषय अध्यापक- डॉ. अनिल गाडेकर</a:t>
            </a:r>
            <a:endParaRPr altLang="zh-CN" b="1" sz="2700" lang="en-US">
              <a:solidFill>
                <a:srgbClr val="36363D"/>
              </a:solidFill>
            </a:endParaRPr>
          </a:p>
          <a:p>
            <a:r>
              <a:rPr altLang="zh-CN" b="1" lang="en-US">
                <a:solidFill>
                  <a:srgbClr val="36363D"/>
                </a:solidFill>
              </a:rPr>
              <a:t>समाजशास्त्र विभाग</a:t>
            </a:r>
            <a:endParaRPr altLang="zh-CN" b="1" lang="en-US">
              <a:solidFill>
                <a:srgbClr val="36363D"/>
              </a:solidFill>
            </a:endParaRPr>
          </a:p>
          <a:p>
            <a:r>
              <a:rPr altLang="zh-CN" b="1" lang="en-US">
                <a:solidFill>
                  <a:srgbClr val="36363D"/>
                </a:solidFill>
              </a:rPr>
              <a:t>मोबाईल नंबर 95 45 43 90 48</a:t>
            </a:r>
            <a:endParaRPr altLang="zh-CN" b="1" lang="en-US">
              <a:solidFill>
                <a:srgbClr val="36363D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"/>
          <p:cNvSpPr>
            <a:spLocks noGrp="1"/>
          </p:cNvSpPr>
          <p:nvPr>
            <p:ph type="ctrTitle"/>
          </p:nvPr>
        </p:nvSpPr>
        <p:spPr>
          <a:xfrm>
            <a:off x="927319" y="965650"/>
            <a:ext cx="7622966" cy="4715052"/>
          </a:xfrm>
          <a:prstGeom prst="rect"/>
          <a:solidFill>
            <a:srgbClr val="02A5E3"/>
          </a:solidFill>
        </p:spPr>
        <p:txBody>
          <a:bodyPr>
            <a:noAutofit/>
          </a:bodyPr>
          <a:p>
            <a:br>
              <a:rPr b="1" sz="10000" lang="en-US">
                <a:solidFill>
                  <a:srgbClr val="92D04F"/>
                </a:solidFill>
              </a:rPr>
            </a:br>
            <a:br>
              <a:rPr b="1" sz="10000" lang="en-US">
                <a:solidFill>
                  <a:srgbClr val="92D04F"/>
                </a:solidFill>
              </a:rPr>
            </a:br>
            <a:br>
              <a:rPr b="1" sz="10000" lang="en-US">
                <a:solidFill>
                  <a:srgbClr val="92D04F"/>
                </a:solidFill>
              </a:rPr>
            </a:br>
            <a:r>
              <a:rPr b="1" sz="10000" lang="en-US">
                <a:solidFill>
                  <a:srgbClr val="92D04F"/>
                </a:solidFill>
              </a:rPr>
              <a:t>धन्यवाद</a:t>
            </a:r>
            <a:br>
              <a:rPr b="1" sz="10000" lang="en-US">
                <a:solidFill>
                  <a:srgbClr val="92D04F"/>
                </a:solidFill>
              </a:rPr>
            </a:br>
            <a:endParaRPr b="1" sz="10000" lang="en-US">
              <a:solidFill>
                <a:srgbClr val="92D04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ctrTitle"/>
          </p:nvPr>
        </p:nvSpPr>
        <p:spPr>
          <a:xfrm>
            <a:off x="685800" y="1050954"/>
            <a:ext cx="7620943" cy="1170069"/>
          </a:xfrm>
          <a:solidFill>
            <a:srgbClr val="92D04F"/>
          </a:solidFill>
        </p:spPr>
        <p:txBody>
          <a:bodyPr>
            <a:normAutofit/>
          </a:bodyPr>
          <a:p>
            <a:r>
              <a:rPr altLang="zh-CN" b="1" sz="3200" lang="en-US">
                <a:solidFill>
                  <a:srgbClr val="36363D"/>
                </a:solidFill>
              </a:rPr>
              <a:t>श्री छत्रपती शिवाजी महाविद्यालय</a:t>
            </a:r>
            <a:r>
              <a:rPr altLang="zh-CN" b="1" sz="3200" lang="en-US">
                <a:solidFill>
                  <a:srgbClr val="36363D"/>
                </a:solidFill>
              </a:rPr>
              <a:t>,</a:t>
            </a:r>
            <a:r>
              <a:rPr altLang="zh-CN" b="1" sz="3200" lang="en-US">
                <a:solidFill>
                  <a:srgbClr val="36363D"/>
                </a:solidFill>
              </a:rPr>
              <a:t> उमरगा</a:t>
            </a:r>
            <a:br>
              <a:rPr altLang="zh-CN" b="1" sz="3200" lang="en-US">
                <a:solidFill>
                  <a:srgbClr val="36363D"/>
                </a:solidFill>
              </a:rPr>
            </a:br>
            <a:r>
              <a:rPr altLang="zh-CN" b="1" sz="3200" lang="en-US">
                <a:solidFill>
                  <a:srgbClr val="36363D"/>
                </a:solidFill>
              </a:rPr>
              <a:t>समाजशास्त्र विभा</a:t>
            </a:r>
            <a:r>
              <a:rPr altLang="zh-CN" b="1" sz="3200" lang="en-US">
                <a:solidFill>
                  <a:srgbClr val="36363D"/>
                </a:solidFill>
              </a:rPr>
              <a:t>ग</a:t>
            </a:r>
            <a:endParaRPr altLang="zh-CN" b="1" sz="3200" lang="en-US">
              <a:solidFill>
                <a:srgbClr val="36363D"/>
              </a:solidFill>
            </a:endParaRPr>
          </a:p>
        </p:txBody>
      </p:sp>
      <p:sp>
        <p:nvSpPr>
          <p:cNvPr id="1048589" name="Subtitle 2"/>
          <p:cNvSpPr>
            <a:spLocks noGrp="1"/>
          </p:cNvSpPr>
          <p:nvPr>
            <p:ph type="subTitle" idx="1"/>
          </p:nvPr>
        </p:nvSpPr>
        <p:spPr>
          <a:xfrm>
            <a:off x="685800" y="2221022"/>
            <a:ext cx="7498689" cy="3921782"/>
          </a:xfrm>
          <a:solidFill>
            <a:srgbClr val="FFE100"/>
          </a:solidFill>
        </p:spPr>
        <p:txBody>
          <a:bodyPr>
            <a:normAutofit/>
          </a:bodyPr>
          <a:p>
            <a:endParaRPr altLang="zh-CN" b="1" lang="en-US">
              <a:solidFill>
                <a:srgbClr val="36363D"/>
              </a:solidFill>
            </a:endParaRPr>
          </a:p>
          <a:p>
            <a:r>
              <a:rPr altLang="zh-CN" b="1" sz="3500" lang="en-US">
                <a:solidFill>
                  <a:srgbClr val="F46D43"/>
                </a:solidFill>
              </a:rPr>
              <a:t>बी. ए. प्रथम वर्ष</a:t>
            </a:r>
            <a:r>
              <a:rPr altLang="zh-CN" b="1" sz="3500" lang="en-US">
                <a:solidFill>
                  <a:srgbClr val="F46D43"/>
                </a:solidFill>
              </a:rPr>
              <a:t>,</a:t>
            </a:r>
            <a:r>
              <a:rPr altLang="zh-CN" b="1" sz="3500" lang="en-US">
                <a:solidFill>
                  <a:srgbClr val="F46D43"/>
                </a:solidFill>
              </a:rPr>
              <a:t> </a:t>
            </a:r>
            <a:r>
              <a:rPr altLang="zh-CN" b="1" sz="3500" lang="en-US">
                <a:solidFill>
                  <a:srgbClr val="F46D43"/>
                </a:solidFill>
              </a:rPr>
              <a:t> </a:t>
            </a:r>
            <a:r>
              <a:rPr altLang="zh-CN" b="1" sz="3500" lang="en-US">
                <a:solidFill>
                  <a:srgbClr val="F46D43"/>
                </a:solidFill>
              </a:rPr>
              <a:t> </a:t>
            </a:r>
            <a:r>
              <a:rPr altLang="zh-CN" b="1" sz="3500" lang="en-US">
                <a:solidFill>
                  <a:srgbClr val="F46D43"/>
                </a:solidFill>
              </a:rPr>
              <a:t> </a:t>
            </a:r>
            <a:r>
              <a:rPr altLang="zh-CN" b="1" sz="3500" lang="en-US">
                <a:solidFill>
                  <a:srgbClr val="F46D43"/>
                </a:solidFill>
              </a:rPr>
              <a:t>सत्र</a:t>
            </a:r>
            <a:r>
              <a:rPr altLang="zh-CN" b="1" sz="3500" lang="en-US">
                <a:solidFill>
                  <a:srgbClr val="F46D43"/>
                </a:solidFill>
              </a:rPr>
              <a:t> पहिले </a:t>
            </a:r>
            <a:endParaRPr altLang="zh-CN" b="1" sz="3500" lang="en-US">
              <a:solidFill>
                <a:srgbClr val="F46D43"/>
              </a:solidFill>
            </a:endParaRPr>
          </a:p>
          <a:p>
            <a:r>
              <a:rPr altLang="zh-CN" b="1" sz="2800" lang="en-US">
                <a:solidFill>
                  <a:srgbClr val="36363D"/>
                </a:solidFill>
              </a:rPr>
              <a:t>पेपरचे नाव- समाजशास्त्र परिचय </a:t>
            </a:r>
            <a:r>
              <a:rPr altLang="zh-CN" b="1" sz="2800" lang="en-US">
                <a:solidFill>
                  <a:srgbClr val="36363D"/>
                </a:solidFill>
              </a:rPr>
              <a:t> </a:t>
            </a:r>
            <a:r>
              <a:rPr altLang="zh-CN" b="1" sz="2800" lang="en-US">
                <a:solidFill>
                  <a:srgbClr val="36363D"/>
                </a:solidFill>
              </a:rPr>
              <a:t> </a:t>
            </a:r>
            <a:r>
              <a:rPr altLang="zh-CN" b="1" sz="2800" lang="en-US">
                <a:solidFill>
                  <a:srgbClr val="36363D"/>
                </a:solidFill>
              </a:rPr>
              <a:t>पेपर   क्रमांक 1</a:t>
            </a:r>
            <a:r>
              <a:rPr altLang="zh-CN" b="1" sz="2800" lang="en-US">
                <a:solidFill>
                  <a:srgbClr val="36363D"/>
                </a:solidFill>
              </a:rPr>
              <a:t>. </a:t>
            </a:r>
            <a:r>
              <a:rPr altLang="zh-CN" b="1" sz="2800" lang="en-US">
                <a:solidFill>
                  <a:srgbClr val="36363D"/>
                </a:solidFill>
              </a:rPr>
              <a:t> </a:t>
            </a:r>
            <a:r>
              <a:rPr altLang="zh-CN" b="1" sz="2800" lang="en-US">
                <a:solidFill>
                  <a:srgbClr val="36363D"/>
                </a:solidFill>
              </a:rPr>
              <a:t> </a:t>
            </a:r>
            <a:r>
              <a:rPr altLang="zh-CN" b="1" sz="2800" lang="en-US">
                <a:solidFill>
                  <a:srgbClr val="36363D"/>
                </a:solidFill>
              </a:rPr>
              <a:t> </a:t>
            </a:r>
            <a:r>
              <a:rPr altLang="zh-CN" b="1" sz="3100" lang="en-US">
                <a:solidFill>
                  <a:srgbClr val="02A5E3"/>
                </a:solidFill>
              </a:rPr>
              <a:t>घटक</a:t>
            </a:r>
            <a:r>
              <a:rPr altLang="zh-CN" b="1" sz="3100" lang="en-US">
                <a:solidFill>
                  <a:srgbClr val="02A5E3"/>
                </a:solidFill>
              </a:rPr>
              <a:t> क्रमांक </a:t>
            </a:r>
            <a:r>
              <a:rPr altLang="zh-CN" b="1" sz="3100" lang="en-US">
                <a:solidFill>
                  <a:srgbClr val="02A5E3"/>
                </a:solidFill>
              </a:rPr>
              <a:t>2</a:t>
            </a:r>
            <a:r>
              <a:rPr altLang="zh-CN" b="1" sz="3100" lang="en-US">
                <a:solidFill>
                  <a:srgbClr val="02A5E3"/>
                </a:solidFill>
              </a:rPr>
              <a:t> </a:t>
            </a:r>
            <a:r>
              <a:rPr altLang="zh-CN" b="1" sz="3100" lang="en-US">
                <a:solidFill>
                  <a:srgbClr val="02A5E3"/>
                </a:solidFill>
              </a:rPr>
              <a:t>:</a:t>
            </a:r>
            <a:r>
              <a:rPr altLang="zh-CN" b="1" sz="3100" lang="en-US">
                <a:solidFill>
                  <a:srgbClr val="02A5E3"/>
                </a:solidFill>
              </a:rPr>
              <a:t> </a:t>
            </a:r>
            <a:r>
              <a:rPr altLang="zh-CN" b="1" sz="3100" lang="en-US">
                <a:solidFill>
                  <a:srgbClr val="02A5E3"/>
                </a:solidFill>
              </a:rPr>
              <a:t>समाजशास्त्रातील</a:t>
            </a:r>
            <a:r>
              <a:rPr altLang="zh-CN" b="1" sz="3100" lang="en-US">
                <a:solidFill>
                  <a:srgbClr val="02A5E3"/>
                </a:solidFill>
              </a:rPr>
              <a:t> मूलभूत</a:t>
            </a:r>
            <a:r>
              <a:rPr altLang="zh-CN" b="1" sz="3100" lang="en-US">
                <a:solidFill>
                  <a:srgbClr val="02A5E3"/>
                </a:solidFill>
              </a:rPr>
              <a:t> संकल्पना</a:t>
            </a:r>
            <a:endParaRPr altLang="zh-CN" b="1" sz="2800" lang="en-US">
              <a:solidFill>
                <a:srgbClr val="36363D"/>
              </a:solidFill>
            </a:endParaRPr>
          </a:p>
          <a:p>
            <a:r>
              <a:rPr altLang="zh-CN" b="1" sz="2700" lang="en-US">
                <a:solidFill>
                  <a:srgbClr val="36363D"/>
                </a:solidFill>
              </a:rPr>
              <a:t>विषय अध्यापक- डॉ. अनिल गाडेकर</a:t>
            </a:r>
            <a:endParaRPr altLang="zh-CN" b="1" sz="2700" lang="en-US">
              <a:solidFill>
                <a:srgbClr val="36363D"/>
              </a:solidFill>
            </a:endParaRPr>
          </a:p>
          <a:p>
            <a:r>
              <a:rPr altLang="zh-CN" b="1" lang="en-US">
                <a:solidFill>
                  <a:srgbClr val="36363D"/>
                </a:solidFill>
              </a:rPr>
              <a:t>समाजशास्त्र विभाग</a:t>
            </a:r>
            <a:endParaRPr altLang="zh-CN" b="1" lang="en-US">
              <a:solidFill>
                <a:srgbClr val="36363D"/>
              </a:solidFill>
            </a:endParaRPr>
          </a:p>
          <a:p>
            <a:r>
              <a:rPr altLang="zh-CN" b="1" lang="en-US">
                <a:solidFill>
                  <a:srgbClr val="36363D"/>
                </a:solidFill>
              </a:rPr>
              <a:t>मोबाईल नंबर 95 45 43 90 48</a:t>
            </a:r>
            <a:endParaRPr altLang="zh-CN" b="1" lang="en-US">
              <a:solidFill>
                <a:srgbClr val="36363D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ctrTitle"/>
          </p:nvPr>
        </p:nvSpPr>
        <p:spPr>
          <a:xfrm>
            <a:off x="685800" y="1050954"/>
            <a:ext cx="7620943" cy="1170069"/>
          </a:xfrm>
          <a:solidFill>
            <a:srgbClr val="92D04F"/>
          </a:solidFill>
        </p:spPr>
        <p:txBody>
          <a:bodyPr>
            <a:normAutofit/>
          </a:bodyPr>
          <a:p>
            <a:r>
              <a:rPr altLang="zh-CN" b="1" sz="3200" lang="en-US">
                <a:solidFill>
                  <a:srgbClr val="36363D"/>
                </a:solidFill>
              </a:rPr>
              <a:t>श्री छत्रपती शिवाजी महाविद्यालय</a:t>
            </a:r>
            <a:r>
              <a:rPr altLang="zh-CN" b="1" sz="3200" lang="en-US">
                <a:solidFill>
                  <a:srgbClr val="36363D"/>
                </a:solidFill>
              </a:rPr>
              <a:t>,</a:t>
            </a:r>
            <a:r>
              <a:rPr altLang="zh-CN" b="1" sz="3200" lang="en-US">
                <a:solidFill>
                  <a:srgbClr val="36363D"/>
                </a:solidFill>
              </a:rPr>
              <a:t> उमरगा</a:t>
            </a:r>
            <a:br>
              <a:rPr altLang="zh-CN" b="1" sz="3200" lang="en-US">
                <a:solidFill>
                  <a:srgbClr val="36363D"/>
                </a:solidFill>
              </a:rPr>
            </a:br>
            <a:r>
              <a:rPr altLang="zh-CN" b="1" sz="3200" lang="en-US">
                <a:solidFill>
                  <a:srgbClr val="36363D"/>
                </a:solidFill>
              </a:rPr>
              <a:t>समाजशास्त्र विभा</a:t>
            </a:r>
            <a:r>
              <a:rPr altLang="zh-CN" b="1" sz="3200" lang="en-US">
                <a:solidFill>
                  <a:srgbClr val="36363D"/>
                </a:solidFill>
              </a:rPr>
              <a:t>ग</a:t>
            </a:r>
            <a:endParaRPr altLang="zh-CN" b="1" sz="3200" lang="en-US">
              <a:solidFill>
                <a:srgbClr val="36363D"/>
              </a:solidFill>
            </a:endParaRPr>
          </a:p>
        </p:txBody>
      </p:sp>
      <p:sp>
        <p:nvSpPr>
          <p:cNvPr id="1048591" name="Subtitle 2"/>
          <p:cNvSpPr>
            <a:spLocks noGrp="1"/>
          </p:cNvSpPr>
          <p:nvPr>
            <p:ph type="subTitle" idx="1"/>
          </p:nvPr>
        </p:nvSpPr>
        <p:spPr>
          <a:xfrm>
            <a:off x="758595" y="2197971"/>
            <a:ext cx="7498689" cy="3921782"/>
          </a:xfrm>
          <a:solidFill>
            <a:srgbClr val="FFE100"/>
          </a:solidFill>
        </p:spPr>
        <p:txBody>
          <a:bodyPr>
            <a:normAutofit/>
          </a:bodyPr>
          <a:p>
            <a:endParaRPr altLang="zh-CN" b="1" lang="en-US">
              <a:solidFill>
                <a:srgbClr val="36363D"/>
              </a:solidFill>
            </a:endParaRPr>
          </a:p>
          <a:p>
            <a:r>
              <a:rPr altLang="zh-CN" b="1" sz="3500" lang="en-US">
                <a:solidFill>
                  <a:srgbClr val="F46D43"/>
                </a:solidFill>
              </a:rPr>
              <a:t>बी. ए. प्रथम वर्ष</a:t>
            </a:r>
            <a:r>
              <a:rPr altLang="zh-CN" b="1" sz="3500" lang="en-US">
                <a:solidFill>
                  <a:srgbClr val="F46D43"/>
                </a:solidFill>
              </a:rPr>
              <a:t>,</a:t>
            </a:r>
            <a:r>
              <a:rPr altLang="zh-CN" b="1" sz="3500" lang="en-US">
                <a:solidFill>
                  <a:srgbClr val="F46D43"/>
                </a:solidFill>
              </a:rPr>
              <a:t> </a:t>
            </a:r>
            <a:r>
              <a:rPr altLang="zh-CN" b="1" sz="3500" lang="en-US">
                <a:solidFill>
                  <a:srgbClr val="F46D43"/>
                </a:solidFill>
              </a:rPr>
              <a:t> </a:t>
            </a:r>
            <a:r>
              <a:rPr altLang="zh-CN" b="1" sz="3500" lang="en-US">
                <a:solidFill>
                  <a:srgbClr val="F46D43"/>
                </a:solidFill>
              </a:rPr>
              <a:t> </a:t>
            </a:r>
            <a:r>
              <a:rPr altLang="zh-CN" b="1" sz="3500" lang="en-US">
                <a:solidFill>
                  <a:srgbClr val="F46D43"/>
                </a:solidFill>
              </a:rPr>
              <a:t> </a:t>
            </a:r>
            <a:r>
              <a:rPr altLang="zh-CN" b="1" sz="3500" lang="en-US">
                <a:solidFill>
                  <a:srgbClr val="F46D43"/>
                </a:solidFill>
              </a:rPr>
              <a:t>सत्र</a:t>
            </a:r>
            <a:r>
              <a:rPr altLang="zh-CN" b="1" sz="3500" lang="en-US">
                <a:solidFill>
                  <a:srgbClr val="F46D43"/>
                </a:solidFill>
              </a:rPr>
              <a:t> पहिले </a:t>
            </a:r>
            <a:endParaRPr altLang="zh-CN" b="1" sz="3500" lang="en-US">
              <a:solidFill>
                <a:srgbClr val="F46D43"/>
              </a:solidFill>
            </a:endParaRPr>
          </a:p>
          <a:p>
            <a:r>
              <a:rPr altLang="zh-CN" b="1" sz="2800" lang="en-US">
                <a:solidFill>
                  <a:srgbClr val="36363D"/>
                </a:solidFill>
              </a:rPr>
              <a:t>पेपरचे नाव- समाजशास्त्र परिचय </a:t>
            </a:r>
            <a:r>
              <a:rPr altLang="zh-CN" b="1" sz="2800" lang="en-US">
                <a:solidFill>
                  <a:srgbClr val="36363D"/>
                </a:solidFill>
              </a:rPr>
              <a:t> </a:t>
            </a:r>
            <a:r>
              <a:rPr altLang="zh-CN" b="1" sz="2800" lang="en-US">
                <a:solidFill>
                  <a:srgbClr val="36363D"/>
                </a:solidFill>
              </a:rPr>
              <a:t> </a:t>
            </a:r>
            <a:r>
              <a:rPr altLang="zh-CN" b="1" sz="2800" lang="en-US">
                <a:solidFill>
                  <a:srgbClr val="36363D"/>
                </a:solidFill>
              </a:rPr>
              <a:t>पेपर   क्रमांक 1</a:t>
            </a:r>
            <a:r>
              <a:rPr altLang="zh-CN" b="1" sz="2800" lang="en-US">
                <a:solidFill>
                  <a:srgbClr val="36363D"/>
                </a:solidFill>
              </a:rPr>
              <a:t>. </a:t>
            </a:r>
            <a:r>
              <a:rPr altLang="zh-CN" b="1" sz="2800" lang="en-US">
                <a:solidFill>
                  <a:srgbClr val="36363D"/>
                </a:solidFill>
              </a:rPr>
              <a:t> </a:t>
            </a:r>
            <a:r>
              <a:rPr altLang="zh-CN" b="1" sz="2800" lang="en-US">
                <a:solidFill>
                  <a:srgbClr val="36363D"/>
                </a:solidFill>
              </a:rPr>
              <a:t> </a:t>
            </a:r>
            <a:r>
              <a:rPr altLang="zh-CN" b="1" sz="2800" lang="en-US">
                <a:solidFill>
                  <a:srgbClr val="36363D"/>
                </a:solidFill>
              </a:rPr>
              <a:t> </a:t>
            </a:r>
            <a:r>
              <a:rPr altLang="zh-CN" b="1" sz="3100" lang="en-US">
                <a:solidFill>
                  <a:srgbClr val="02A5E3"/>
                </a:solidFill>
              </a:rPr>
              <a:t>घटक</a:t>
            </a:r>
            <a:r>
              <a:rPr altLang="zh-CN" b="1" sz="3100" lang="en-US">
                <a:solidFill>
                  <a:srgbClr val="02A5E3"/>
                </a:solidFill>
              </a:rPr>
              <a:t> क्रमांक </a:t>
            </a:r>
            <a:r>
              <a:rPr altLang="zh-CN" b="1" sz="3100" lang="en-US">
                <a:solidFill>
                  <a:srgbClr val="02A5E3"/>
                </a:solidFill>
              </a:rPr>
              <a:t>2</a:t>
            </a:r>
            <a:r>
              <a:rPr altLang="zh-CN" b="1" sz="3100" lang="en-US">
                <a:solidFill>
                  <a:srgbClr val="02A5E3"/>
                </a:solidFill>
              </a:rPr>
              <a:t> </a:t>
            </a:r>
            <a:r>
              <a:rPr altLang="zh-CN" b="1" sz="3100" lang="en-US">
                <a:solidFill>
                  <a:srgbClr val="02A5E3"/>
                </a:solidFill>
              </a:rPr>
              <a:t>:</a:t>
            </a:r>
            <a:r>
              <a:rPr altLang="zh-CN" b="1" sz="3100" lang="en-US">
                <a:solidFill>
                  <a:srgbClr val="02A5E3"/>
                </a:solidFill>
              </a:rPr>
              <a:t> </a:t>
            </a:r>
            <a:r>
              <a:rPr altLang="zh-CN" b="1" sz="3100" lang="en-US">
                <a:solidFill>
                  <a:srgbClr val="02A5E3"/>
                </a:solidFill>
              </a:rPr>
              <a:t>समाजशास्त्रातील</a:t>
            </a:r>
            <a:r>
              <a:rPr altLang="zh-CN" b="1" sz="3100" lang="en-US">
                <a:solidFill>
                  <a:srgbClr val="02A5E3"/>
                </a:solidFill>
              </a:rPr>
              <a:t> मूलभूत</a:t>
            </a:r>
            <a:r>
              <a:rPr altLang="zh-CN" b="1" sz="3100" lang="en-US">
                <a:solidFill>
                  <a:srgbClr val="02A5E3"/>
                </a:solidFill>
              </a:rPr>
              <a:t> संकल्पना</a:t>
            </a:r>
            <a:endParaRPr altLang="zh-CN" b="1" sz="2800" lang="en-US">
              <a:solidFill>
                <a:srgbClr val="36363D"/>
              </a:solidFill>
            </a:endParaRPr>
          </a:p>
          <a:p>
            <a:r>
              <a:rPr altLang="zh-CN" b="1" sz="2700" lang="en-US">
                <a:solidFill>
                  <a:srgbClr val="36363D"/>
                </a:solidFill>
              </a:rPr>
              <a:t>विषय अध्यापक- डॉ. अनिल गाडेकर</a:t>
            </a:r>
            <a:endParaRPr altLang="zh-CN" b="1" sz="2700" lang="en-US">
              <a:solidFill>
                <a:srgbClr val="36363D"/>
              </a:solidFill>
            </a:endParaRPr>
          </a:p>
          <a:p>
            <a:r>
              <a:rPr altLang="zh-CN" b="1" lang="en-US">
                <a:solidFill>
                  <a:srgbClr val="36363D"/>
                </a:solidFill>
              </a:rPr>
              <a:t>समाजशास्त्र विभाग</a:t>
            </a:r>
            <a:endParaRPr altLang="zh-CN" b="1" lang="en-US">
              <a:solidFill>
                <a:srgbClr val="36363D"/>
              </a:solidFill>
            </a:endParaRPr>
          </a:p>
          <a:p>
            <a:r>
              <a:rPr altLang="zh-CN" b="1" lang="en-US">
                <a:solidFill>
                  <a:srgbClr val="36363D"/>
                </a:solidFill>
              </a:rPr>
              <a:t>मोबाईल नंबर 95 45 43 90 48</a:t>
            </a:r>
            <a:endParaRPr altLang="zh-CN" b="1" lang="en-US">
              <a:solidFill>
                <a:srgbClr val="36363D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ctrTitle"/>
          </p:nvPr>
        </p:nvSpPr>
        <p:spPr>
          <a:xfrm>
            <a:off x="685800" y="1925363"/>
            <a:ext cx="8037174" cy="3362280"/>
          </a:xfrm>
          <a:solidFill>
            <a:srgbClr val="02A5E3"/>
          </a:solidFill>
          <a:ln>
            <a:solidFill>
              <a:srgbClr val="65FF65"/>
            </a:solidFill>
            <a:prstDash val="solid"/>
          </a:ln>
        </p:spPr>
        <p:txBody>
          <a:bodyPr/>
          <a:p>
            <a:r>
              <a:rPr lang="en-US">
                <a:solidFill>
                  <a:srgbClr val="92D04F"/>
                </a:solidFill>
              </a:rPr>
              <a:t>समाजशास्त्रातील</a:t>
            </a:r>
            <a:r>
              <a:rPr lang="en-US">
                <a:solidFill>
                  <a:srgbClr val="92D04F"/>
                </a:solidFill>
              </a:rPr>
              <a:t> मूलभूत</a:t>
            </a:r>
            <a:r>
              <a:rPr lang="en-US">
                <a:solidFill>
                  <a:srgbClr val="92D04F"/>
                </a:solidFill>
              </a:rPr>
              <a:t> संकल्पना</a:t>
            </a:r>
            <a:r>
              <a:rPr lang="en-US">
                <a:solidFill>
                  <a:srgbClr val="92D04F"/>
                </a:solidFill>
              </a:rPr>
              <a:t> </a:t>
            </a:r>
            <a:r>
              <a:rPr lang="en-US">
                <a:solidFill>
                  <a:srgbClr val="92D04F"/>
                </a:solidFill>
              </a:rPr>
              <a:t>:</a:t>
            </a:r>
            <a:r>
              <a:rPr lang="en-US">
                <a:solidFill>
                  <a:srgbClr val="92D04F"/>
                </a:solidFill>
              </a:rPr>
              <a:t> </a:t>
            </a:r>
            <a:r>
              <a:rPr lang="en-US">
                <a:solidFill>
                  <a:srgbClr val="92D04F"/>
                </a:solidFill>
              </a:rPr>
              <a:t>समाज</a:t>
            </a:r>
            <a:br>
              <a:rPr lang="en-US">
                <a:solidFill>
                  <a:srgbClr val="92D04F"/>
                </a:solidFill>
              </a:rPr>
            </a:br>
            <a:endParaRPr lang="en-US">
              <a:solidFill>
                <a:srgbClr val="92D04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"/>
          <p:cNvSpPr>
            <a:spLocks noGrp="1"/>
          </p:cNvSpPr>
          <p:nvPr>
            <p:ph type="title"/>
          </p:nvPr>
        </p:nvSpPr>
        <p:spPr>
          <a:xfrm>
            <a:off x="792086" y="143269"/>
            <a:ext cx="8027419" cy="690547"/>
          </a:xfrm>
          <a:solidFill>
            <a:srgbClr val="92D04F"/>
          </a:solidFill>
        </p:spPr>
        <p:txBody>
          <a:bodyPr>
            <a:normAutofit fontScale="90000"/>
          </a:bodyPr>
          <a:p>
            <a:r>
              <a:rPr sz="3800" lang="en-US"/>
              <a:t>प्रस्तावना</a:t>
            </a:r>
            <a:br>
              <a:rPr sz="3800" lang="en-US"/>
            </a:br>
            <a:endParaRPr sz="3800" lang="en-US"/>
          </a:p>
        </p:txBody>
      </p:sp>
      <p:sp>
        <p:nvSpPr>
          <p:cNvPr id="1048599" name=""/>
          <p:cNvSpPr>
            <a:spLocks noGrp="1"/>
          </p:cNvSpPr>
          <p:nvPr>
            <p:ph idx="1"/>
          </p:nvPr>
        </p:nvSpPr>
        <p:spPr>
          <a:xfrm rot="21600000">
            <a:off x="792087" y="806702"/>
            <a:ext cx="8189131" cy="5428890"/>
          </a:xfrm>
          <a:solidFill>
            <a:srgbClr val="FFE100"/>
          </a:solidFill>
        </p:spPr>
        <p:txBody>
          <a:bodyPr anchor="b" anchorCtr="1">
            <a:noAutofit/>
          </a:bodyPr>
          <a:p>
            <a:pPr algn="l" indent="0" marL="0">
              <a:lnSpc>
                <a:spcPct val="150000"/>
              </a:lnSpc>
              <a:buNone/>
            </a:pPr>
            <a:r>
              <a:rPr sz="1600" lang="en-US"/>
              <a:t> </a:t>
            </a:r>
            <a:r>
              <a:rPr sz="1600" lang="en-US"/>
              <a:t> </a:t>
            </a:r>
            <a:r>
              <a:rPr sz="1600" lang="en-US"/>
              <a:t> </a:t>
            </a:r>
            <a:r>
              <a:rPr sz="1600" lang="en-US"/>
              <a:t> </a:t>
            </a:r>
            <a:r>
              <a:rPr sz="1600" lang="en-US"/>
              <a:t> </a:t>
            </a:r>
            <a:r>
              <a:rPr sz="1600" lang="en-US"/>
              <a:t> </a:t>
            </a:r>
            <a:r>
              <a:rPr sz="2000" lang="en-US"/>
              <a:t>कोणतीही भाषा</a:t>
            </a:r>
            <a:r>
              <a:rPr sz="2000" lang="en-US"/>
              <a:t> अवगत</a:t>
            </a:r>
            <a:r>
              <a:rPr sz="2000" lang="en-US"/>
              <a:t> होण्यासाठी</a:t>
            </a:r>
            <a:r>
              <a:rPr sz="2000" lang="en-US"/>
              <a:t> त्या</a:t>
            </a:r>
            <a:r>
              <a:rPr sz="2000" lang="en-US"/>
              <a:t> भाषेतील</a:t>
            </a:r>
            <a:r>
              <a:rPr sz="2000" lang="en-US"/>
              <a:t> विविध</a:t>
            </a:r>
            <a:r>
              <a:rPr sz="2000" lang="en-US"/>
              <a:t> शब्दांचा</a:t>
            </a:r>
            <a:r>
              <a:rPr sz="2000" lang="en-US"/>
              <a:t> अर्थ</a:t>
            </a:r>
            <a:r>
              <a:rPr sz="2000" lang="en-US"/>
              <a:t> समजणे</a:t>
            </a:r>
            <a:r>
              <a:rPr sz="2000" lang="en-US"/>
              <a:t> आवश्यक असते</a:t>
            </a:r>
            <a:r>
              <a:rPr sz="2000" lang="en-US"/>
              <a:t>.</a:t>
            </a:r>
            <a:r>
              <a:rPr sz="2000" lang="en-US"/>
              <a:t> </a:t>
            </a:r>
            <a:r>
              <a:rPr sz="2000" lang="en-US"/>
              <a:t>त्याचप्रमाणे</a:t>
            </a:r>
            <a:r>
              <a:rPr sz="2000" lang="en-US"/>
              <a:t> समाजशास्त्र</a:t>
            </a:r>
            <a:r>
              <a:rPr sz="2000" lang="en-US"/>
              <a:t> </a:t>
            </a:r>
            <a:r>
              <a:rPr sz="2000" lang="en-US"/>
              <a:t>समजून</a:t>
            </a:r>
            <a:r>
              <a:rPr sz="2000" lang="en-US"/>
              <a:t> घेण्यासाठी</a:t>
            </a:r>
            <a:r>
              <a:rPr sz="2000" lang="en-US"/>
              <a:t> समाजशास्त्राची</a:t>
            </a:r>
            <a:r>
              <a:rPr sz="2000" lang="en-US"/>
              <a:t> परिभाषा</a:t>
            </a:r>
            <a:r>
              <a:rPr sz="2000" lang="en-US"/>
              <a:t> समजली पाहिजे</a:t>
            </a:r>
            <a:r>
              <a:rPr sz="2000" lang="en-US"/>
              <a:t>.</a:t>
            </a:r>
            <a:r>
              <a:rPr sz="2000" lang="en-US"/>
              <a:t> </a:t>
            </a:r>
            <a:r>
              <a:rPr sz="2000" lang="en-US"/>
              <a:t> समाजशास्त्राची</a:t>
            </a:r>
            <a:r>
              <a:rPr sz="2000" lang="en-US"/>
              <a:t> परिभाषा</a:t>
            </a:r>
            <a:r>
              <a:rPr sz="2000" lang="en-US"/>
              <a:t> </a:t>
            </a:r>
            <a:r>
              <a:rPr sz="2000" lang="en-US"/>
              <a:t>ह</a:t>
            </a:r>
            <a:r>
              <a:rPr sz="2000" lang="en-US"/>
              <a:t>ी</a:t>
            </a:r>
            <a:r>
              <a:rPr sz="2000" lang="en-US"/>
              <a:t> </a:t>
            </a:r>
            <a:r>
              <a:rPr sz="2000" lang="en-US"/>
              <a:t>विविध</a:t>
            </a:r>
            <a:r>
              <a:rPr sz="2000" lang="en-US"/>
              <a:t> संकल्पना</a:t>
            </a:r>
            <a:r>
              <a:rPr sz="2000" lang="en-US"/>
              <a:t>न</a:t>
            </a:r>
            <a:r>
              <a:rPr sz="2000" lang="en-US"/>
              <a:t>ी</a:t>
            </a:r>
            <a:r>
              <a:rPr sz="2000" lang="en-US"/>
              <a:t> </a:t>
            </a:r>
            <a:r>
              <a:rPr sz="2000" lang="en-US"/>
              <a:t>बनलेली</a:t>
            </a:r>
            <a:r>
              <a:rPr sz="2000" lang="en-US"/>
              <a:t> असते</a:t>
            </a:r>
            <a:r>
              <a:rPr sz="2000" lang="en-US"/>
              <a:t> त्या</a:t>
            </a:r>
            <a:r>
              <a:rPr sz="2000" lang="en-US"/>
              <a:t> संकल्पना</a:t>
            </a:r>
            <a:r>
              <a:rPr sz="2000" lang="en-US"/>
              <a:t> समजून</a:t>
            </a:r>
            <a:r>
              <a:rPr sz="2000" lang="en-US"/>
              <a:t> घेतल्याशिवाय</a:t>
            </a:r>
            <a:r>
              <a:rPr sz="2000" lang="en-US"/>
              <a:t> खऱ्या</a:t>
            </a:r>
            <a:r>
              <a:rPr sz="2000" lang="en-US"/>
              <a:t> अर्थाने</a:t>
            </a:r>
            <a:r>
              <a:rPr sz="2000" lang="en-US"/>
              <a:t> समाजशास्त्र</a:t>
            </a:r>
            <a:r>
              <a:rPr sz="2000" lang="en-US"/>
              <a:t> समजणार नाही</a:t>
            </a:r>
            <a:r>
              <a:rPr sz="2000" lang="en-US"/>
              <a:t>.</a:t>
            </a:r>
            <a:r>
              <a:rPr sz="2000" lang="en-US"/>
              <a:t> </a:t>
            </a:r>
            <a:r>
              <a:rPr sz="2000" lang="en-US"/>
              <a:t>म्हणून</a:t>
            </a:r>
            <a:r>
              <a:rPr sz="2000" lang="en-US"/>
              <a:t> </a:t>
            </a:r>
            <a:r>
              <a:rPr sz="2000" lang="en-US"/>
              <a:t>समाज</a:t>
            </a:r>
            <a:r>
              <a:rPr sz="2000" lang="en-US"/>
              <a:t> ही</a:t>
            </a:r>
            <a:r>
              <a:rPr sz="2000" lang="en-US"/>
              <a:t> संकल्पना</a:t>
            </a:r>
            <a:r>
              <a:rPr sz="2000" lang="en-US"/>
              <a:t> समजून</a:t>
            </a:r>
            <a:r>
              <a:rPr sz="2000" lang="en-US"/>
              <a:t> घेण्याच्या</a:t>
            </a:r>
            <a:r>
              <a:rPr sz="2000" lang="en-US"/>
              <a:t> अगोदर</a:t>
            </a:r>
            <a:r>
              <a:rPr sz="2000" lang="en-US"/>
              <a:t> आपण</a:t>
            </a:r>
            <a:r>
              <a:rPr sz="2000" lang="en-US"/>
              <a:t> संकल्पना</a:t>
            </a:r>
            <a:r>
              <a:rPr sz="2000" lang="en-US"/>
              <a:t> म्हणजे</a:t>
            </a:r>
            <a:r>
              <a:rPr sz="2000" lang="en-US"/>
              <a:t> नेमके काय</a:t>
            </a:r>
            <a:r>
              <a:rPr sz="2000" lang="en-US"/>
              <a:t> हे</a:t>
            </a:r>
            <a:r>
              <a:rPr sz="2000" lang="en-US"/>
              <a:t> समजून</a:t>
            </a:r>
            <a:r>
              <a:rPr sz="2000" lang="en-US"/>
              <a:t> घेणे</a:t>
            </a:r>
            <a:r>
              <a:rPr sz="2000" lang="en-US"/>
              <a:t> क्रमप्राप्त</a:t>
            </a:r>
            <a:r>
              <a:rPr sz="2000" lang="en-US"/>
              <a:t> ठरते</a:t>
            </a:r>
            <a:r>
              <a:rPr sz="2000" lang="en-US"/>
              <a:t>.</a:t>
            </a:r>
            <a:endParaRPr sz="2000" lang="en-US"/>
          </a:p>
          <a:p>
            <a:pPr algn="l" indent="0" marL="0">
              <a:lnSpc>
                <a:spcPct val="150000"/>
              </a:lnSpc>
              <a:buNone/>
            </a:pPr>
            <a:r>
              <a:rPr sz="2000" lang="en-US"/>
              <a:t> </a:t>
            </a:r>
            <a:r>
              <a:rPr sz="2000" lang="en-US"/>
              <a:t>एखाद्या</a:t>
            </a:r>
            <a:r>
              <a:rPr sz="2000" lang="en-US"/>
              <a:t> गोष्टीचे</a:t>
            </a:r>
            <a:r>
              <a:rPr sz="2000" lang="en-US"/>
              <a:t>,</a:t>
            </a:r>
            <a:r>
              <a:rPr sz="2000" lang="en-US"/>
              <a:t> </a:t>
            </a:r>
            <a:r>
              <a:rPr sz="2000" lang="en-US"/>
              <a:t>विविध</a:t>
            </a:r>
            <a:r>
              <a:rPr sz="2000" lang="en-US"/>
              <a:t> </a:t>
            </a:r>
            <a:r>
              <a:rPr sz="2000" lang="en-US"/>
              <a:t>गोष्टींमधील</a:t>
            </a:r>
            <a:r>
              <a:rPr sz="2000" lang="en-US"/>
              <a:t> परस्पर</a:t>
            </a:r>
            <a:r>
              <a:rPr sz="2000" lang="en-US"/>
              <a:t> संबंधाचे</a:t>
            </a:r>
            <a:r>
              <a:rPr sz="2000" lang="en-US"/>
              <a:t> किंवा</a:t>
            </a:r>
            <a:r>
              <a:rPr sz="2000" lang="en-US"/>
              <a:t> एखाद्या</a:t>
            </a:r>
            <a:r>
              <a:rPr sz="2000" lang="en-US"/>
              <a:t> प्रक्रियेचे</a:t>
            </a:r>
            <a:r>
              <a:rPr sz="2000" lang="en-US"/>
              <a:t> नेमके</a:t>
            </a:r>
            <a:r>
              <a:rPr sz="2000" lang="en-US"/>
              <a:t> स्वरूप</a:t>
            </a:r>
            <a:r>
              <a:rPr sz="2000" lang="en-US"/>
              <a:t> स्पष्ट</a:t>
            </a:r>
            <a:r>
              <a:rPr sz="2000" lang="en-US"/>
              <a:t> करण्यासाठी</a:t>
            </a:r>
            <a:r>
              <a:rPr sz="2000" lang="en-US"/>
              <a:t> वापरला</a:t>
            </a:r>
            <a:r>
              <a:rPr sz="2000" lang="en-US"/>
              <a:t> जाणारा</a:t>
            </a:r>
            <a:r>
              <a:rPr sz="2000" lang="en-US"/>
              <a:t> एखादा</a:t>
            </a:r>
            <a:r>
              <a:rPr sz="2000" lang="en-US"/>
              <a:t> शब्द</a:t>
            </a:r>
            <a:r>
              <a:rPr sz="2000" lang="en-US"/>
              <a:t> किंवा</a:t>
            </a:r>
            <a:r>
              <a:rPr sz="2000" lang="en-US"/>
              <a:t> शब्दसमूह</a:t>
            </a:r>
            <a:r>
              <a:rPr sz="2000" lang="en-US"/>
              <a:t> म्हणजे</a:t>
            </a:r>
            <a:r>
              <a:rPr sz="2000" lang="en-US"/>
              <a:t> संकल्पना</a:t>
            </a:r>
            <a:r>
              <a:rPr sz="2000" lang="en-US"/>
              <a:t> होय</a:t>
            </a:r>
            <a:r>
              <a:rPr sz="2000" lang="en-US"/>
              <a:t> </a:t>
            </a:r>
            <a:r>
              <a:rPr sz="2000" lang="en-US"/>
              <a:t>.</a:t>
            </a:r>
            <a:r>
              <a:rPr sz="2000" lang="en-US"/>
              <a:t> त्याच बरोबर</a:t>
            </a:r>
            <a:r>
              <a:rPr sz="2000" lang="en-US"/>
              <a:t> </a:t>
            </a:r>
            <a:r>
              <a:rPr sz="2000" lang="en-US"/>
              <a:t>अनुभवातून</a:t>
            </a:r>
            <a:r>
              <a:rPr sz="2000" lang="en-US"/>
              <a:t> किंवा</a:t>
            </a:r>
            <a:r>
              <a:rPr sz="2000" lang="en-US"/>
              <a:t> निरीक्षणातून</a:t>
            </a:r>
            <a:r>
              <a:rPr sz="2000" lang="en-US"/>
              <a:t> एखाद्या</a:t>
            </a:r>
            <a:r>
              <a:rPr sz="2000" lang="en-US"/>
              <a:t> घटनेचे</a:t>
            </a:r>
            <a:r>
              <a:rPr sz="2000" lang="en-US"/>
              <a:t>,</a:t>
            </a:r>
            <a:r>
              <a:rPr sz="2000" lang="en-US"/>
              <a:t> </a:t>
            </a:r>
            <a:r>
              <a:rPr sz="2000" lang="en-US"/>
              <a:t>तथ्यांचे</a:t>
            </a:r>
            <a:r>
              <a:rPr sz="2000" lang="en-US"/>
              <a:t> किंवा</a:t>
            </a:r>
            <a:r>
              <a:rPr sz="2000" lang="en-US"/>
              <a:t> परिस्थितीचे</a:t>
            </a:r>
            <a:r>
              <a:rPr sz="2000" lang="en-US"/>
              <a:t> नेमके</a:t>
            </a:r>
            <a:r>
              <a:rPr sz="2000" lang="en-US"/>
              <a:t> स्वरूप</a:t>
            </a:r>
            <a:r>
              <a:rPr sz="2000" lang="en-US"/>
              <a:t> किंवा</a:t>
            </a:r>
            <a:r>
              <a:rPr sz="2000" lang="en-US"/>
              <a:t> वैशिष्ट्ये</a:t>
            </a:r>
            <a:r>
              <a:rPr sz="2000" lang="en-US"/>
              <a:t> सारंरूपात व्यक्त करण्यासाठी</a:t>
            </a:r>
            <a:r>
              <a:rPr sz="2000" lang="en-US"/>
              <a:t> वापरलेला</a:t>
            </a:r>
            <a:r>
              <a:rPr sz="2000" lang="en-US"/>
              <a:t> शब्द</a:t>
            </a:r>
            <a:r>
              <a:rPr sz="2000" lang="en-US"/>
              <a:t> किंवा</a:t>
            </a:r>
            <a:r>
              <a:rPr sz="2000" lang="en-US"/>
              <a:t> संज्ञा</a:t>
            </a:r>
            <a:r>
              <a:rPr sz="2000" lang="en-US"/>
              <a:t> म्हणजे</a:t>
            </a:r>
            <a:r>
              <a:rPr sz="2000" lang="en-US"/>
              <a:t> संकल्पना</a:t>
            </a:r>
            <a:r>
              <a:rPr sz="2000" lang="en-US"/>
              <a:t> होय</a:t>
            </a:r>
            <a:r>
              <a:rPr sz="2000" lang="en-US"/>
              <a:t>.</a:t>
            </a:r>
            <a:r>
              <a:rPr sz="2000" lang="en-US"/>
              <a:t> अशा</a:t>
            </a:r>
            <a:r>
              <a:rPr sz="2000" lang="en-US"/>
              <a:t> अनेक</a:t>
            </a:r>
            <a:r>
              <a:rPr sz="2000" lang="en-US"/>
              <a:t> संकल्पना</a:t>
            </a:r>
            <a:r>
              <a:rPr sz="2000" lang="en-US"/>
              <a:t> समाजशास्त्रात</a:t>
            </a:r>
            <a:r>
              <a:rPr sz="2000" lang="en-US"/>
              <a:t> विकसित</a:t>
            </a:r>
            <a:r>
              <a:rPr sz="2000" lang="en-US"/>
              <a:t> झाले</a:t>
            </a:r>
            <a:r>
              <a:rPr sz="2000" lang="en-US"/>
              <a:t> आहेत</a:t>
            </a:r>
            <a:r>
              <a:rPr sz="2000" lang="en-US"/>
              <a:t>.</a:t>
            </a:r>
            <a:r>
              <a:rPr sz="2000" lang="en-US"/>
              <a:t> </a:t>
            </a:r>
            <a:r>
              <a:rPr sz="2000" lang="en-US"/>
              <a:t>त्यामुळेच</a:t>
            </a:r>
            <a:r>
              <a:rPr sz="2000" lang="en-US"/>
              <a:t> कोणत्याही</a:t>
            </a:r>
            <a:r>
              <a:rPr sz="2000" lang="en-US"/>
              <a:t> शास्त्राचा विकास</a:t>
            </a:r>
            <a:r>
              <a:rPr sz="2000" lang="en-US"/>
              <a:t> होत असतो</a:t>
            </a:r>
            <a:r>
              <a:rPr sz="2000" lang="en-US"/>
              <a:t>.</a:t>
            </a:r>
            <a:endParaRPr sz="2000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"/>
          <p:cNvSpPr>
            <a:spLocks noGrp="1"/>
          </p:cNvSpPr>
          <p:nvPr>
            <p:ph type="title"/>
          </p:nvPr>
        </p:nvSpPr>
        <p:spPr>
          <a:solidFill>
            <a:srgbClr val="92D04F"/>
          </a:solidFill>
        </p:spPr>
        <p:txBody>
          <a:bodyPr/>
          <a:p>
            <a:r>
              <a:rPr lang="en-US"/>
              <a:t>समाज</a:t>
            </a:r>
            <a:r>
              <a:rPr lang="en-US"/>
              <a:t> संकल्पनेचा</a:t>
            </a:r>
            <a:r>
              <a:rPr lang="en-US"/>
              <a:t> अर्थ</a:t>
            </a:r>
            <a:r>
              <a:rPr lang="en-US"/>
              <a:t> </a:t>
            </a:r>
            <a:r>
              <a:rPr lang="en-US"/>
              <a:t>व</a:t>
            </a:r>
            <a:r>
              <a:rPr lang="en-US"/>
              <a:t> </a:t>
            </a:r>
            <a:r>
              <a:rPr lang="en-US"/>
              <a:t>व्याख्या</a:t>
            </a:r>
            <a:endParaRPr lang="en-US"/>
          </a:p>
        </p:txBody>
      </p:sp>
      <p:sp>
        <p:nvSpPr>
          <p:cNvPr id="1048601" name=""/>
          <p:cNvSpPr>
            <a:spLocks noGrp="1"/>
          </p:cNvSpPr>
          <p:nvPr>
            <p:ph idx="1"/>
          </p:nvPr>
        </p:nvSpPr>
        <p:spPr>
          <a:xfrm>
            <a:off x="628650" y="1690689"/>
            <a:ext cx="7929995" cy="4801584"/>
          </a:xfrm>
          <a:solidFill>
            <a:srgbClr val="FFE100"/>
          </a:solidFill>
        </p:spPr>
        <p:txBody>
          <a:bodyPr anchor="ctr" vert="horz"/>
          <a:p>
            <a:pPr indent="0" marL="0">
              <a:lnSpc>
                <a:spcPct val="150000"/>
              </a:lnSpc>
              <a:buNone/>
            </a:pPr>
            <a:r>
              <a:rPr sz="2800" lang="en-US"/>
              <a:t> </a:t>
            </a:r>
            <a:r>
              <a:rPr sz="2000" lang="en-US"/>
              <a:t>सामान्य</a:t>
            </a:r>
            <a:r>
              <a:rPr sz="2000" lang="en-US"/>
              <a:t> माणूस</a:t>
            </a:r>
            <a:r>
              <a:rPr sz="2000" lang="en-US"/>
              <a:t> दैनंदिन व्यवहारात</a:t>
            </a:r>
            <a:r>
              <a:rPr sz="2000" lang="en-US"/>
              <a:t> समाज</a:t>
            </a:r>
            <a:r>
              <a:rPr sz="2000" lang="en-US"/>
              <a:t> हा</a:t>
            </a:r>
            <a:r>
              <a:rPr sz="2000" lang="en-US"/>
              <a:t> शब्द</a:t>
            </a:r>
            <a:r>
              <a:rPr sz="2000" lang="en-US"/>
              <a:t> अगदी</a:t>
            </a:r>
            <a:r>
              <a:rPr sz="2000" lang="en-US"/>
              <a:t> सेलपणे</a:t>
            </a:r>
            <a:r>
              <a:rPr sz="2000" lang="en-US"/>
              <a:t>,</a:t>
            </a:r>
            <a:r>
              <a:rPr sz="2000" lang="en-US"/>
              <a:t> ढोबळ व </a:t>
            </a:r>
            <a:r>
              <a:rPr sz="2000" lang="en-US"/>
              <a:t>प्रसंगानुरूप</a:t>
            </a:r>
            <a:r>
              <a:rPr sz="2000" lang="en-US"/>
              <a:t> बदलणाऱ्या</a:t>
            </a:r>
            <a:r>
              <a:rPr sz="2000" lang="en-US"/>
              <a:t> या अर्थाने</a:t>
            </a:r>
            <a:r>
              <a:rPr sz="2000" lang="en-US"/>
              <a:t> वापरतो</a:t>
            </a:r>
            <a:r>
              <a:rPr sz="2000" lang="en-US"/>
              <a:t> उदाहरणार्थ</a:t>
            </a:r>
            <a:r>
              <a:rPr sz="2000" lang="en-US"/>
              <a:t> महाराष्ट्रीयन समाज</a:t>
            </a:r>
            <a:r>
              <a:rPr sz="2000" lang="en-US"/>
              <a:t> याला</a:t>
            </a:r>
            <a:r>
              <a:rPr sz="2000" lang="en-US"/>
              <a:t> प्रदेशाचा</a:t>
            </a:r>
            <a:r>
              <a:rPr sz="2000" lang="en-US"/>
              <a:t> संदर्भ</a:t>
            </a:r>
            <a:r>
              <a:rPr sz="2000" lang="en-US"/>
              <a:t> आहे</a:t>
            </a:r>
            <a:r>
              <a:rPr sz="2000" lang="en-US"/>
              <a:t>.</a:t>
            </a:r>
            <a:r>
              <a:rPr sz="2000" lang="en-US"/>
              <a:t> मराठा समाज</a:t>
            </a:r>
            <a:r>
              <a:rPr sz="2000" lang="en-US"/>
              <a:t> </a:t>
            </a:r>
            <a:r>
              <a:rPr sz="2000" lang="en-US"/>
              <a:t>यास</a:t>
            </a:r>
            <a:r>
              <a:rPr sz="2000" lang="en-US"/>
              <a:t> जातीचा</a:t>
            </a:r>
            <a:r>
              <a:rPr sz="2000" lang="en-US"/>
              <a:t> संदर्भ</a:t>
            </a:r>
            <a:r>
              <a:rPr sz="2000" lang="en-US"/>
              <a:t> आहे</a:t>
            </a:r>
            <a:r>
              <a:rPr sz="2000" lang="en-US"/>
              <a:t>.</a:t>
            </a:r>
            <a:r>
              <a:rPr sz="2000" lang="en-US"/>
              <a:t>हिंदू समाज</a:t>
            </a:r>
            <a:r>
              <a:rPr sz="2000" lang="en-US"/>
              <a:t> या</a:t>
            </a:r>
            <a:r>
              <a:rPr sz="2000" lang="en-US"/>
              <a:t>स</a:t>
            </a:r>
            <a:r>
              <a:rPr sz="2000" lang="en-US"/>
              <a:t> </a:t>
            </a:r>
            <a:r>
              <a:rPr sz="2000" lang="en-US"/>
              <a:t>धर्माचा</a:t>
            </a:r>
            <a:r>
              <a:rPr sz="2000" lang="en-US"/>
              <a:t> संदर्भ आहे</a:t>
            </a:r>
            <a:r>
              <a:rPr sz="2000" lang="en-US"/>
              <a:t>.</a:t>
            </a:r>
            <a:r>
              <a:rPr sz="2000" lang="en-US"/>
              <a:t> </a:t>
            </a:r>
            <a:r>
              <a:rPr sz="2000" lang="en-US"/>
              <a:t>पण</a:t>
            </a:r>
            <a:r>
              <a:rPr sz="2000" lang="en-US"/>
              <a:t> समाजशास्त्रात</a:t>
            </a:r>
            <a:r>
              <a:rPr sz="2000" lang="en-US"/>
              <a:t> समाज</a:t>
            </a:r>
            <a:r>
              <a:rPr sz="2000" lang="en-US"/>
              <a:t> या शब्दाला</a:t>
            </a:r>
            <a:r>
              <a:rPr sz="2000" lang="en-US"/>
              <a:t> </a:t>
            </a:r>
            <a:r>
              <a:rPr sz="2000" lang="en-US"/>
              <a:t> समाजशास्त्रीय</a:t>
            </a:r>
            <a:r>
              <a:rPr sz="2000" lang="en-US"/>
              <a:t> अर्थ प्राप्त</a:t>
            </a:r>
            <a:r>
              <a:rPr sz="2000" lang="en-US"/>
              <a:t> झालेला</a:t>
            </a:r>
            <a:r>
              <a:rPr sz="2000" lang="en-US"/>
              <a:t> असतो</a:t>
            </a:r>
            <a:r>
              <a:rPr sz="2000" lang="en-US"/>
              <a:t>.</a:t>
            </a:r>
            <a:r>
              <a:rPr sz="2000" lang="en-US"/>
              <a:t> </a:t>
            </a:r>
            <a:r>
              <a:rPr sz="2000" lang="en-US"/>
              <a:t>तिथे</a:t>
            </a:r>
            <a:r>
              <a:rPr sz="2000" lang="en-US"/>
              <a:t> प्रदेश</a:t>
            </a:r>
            <a:r>
              <a:rPr sz="2000" lang="en-US"/>
              <a:t> जात</a:t>
            </a:r>
            <a:r>
              <a:rPr sz="2000" lang="en-US"/>
              <a:t> धर्म</a:t>
            </a:r>
            <a:r>
              <a:rPr sz="2000" lang="en-US"/>
              <a:t> त्यांचा गंध</a:t>
            </a:r>
            <a:r>
              <a:rPr sz="2000" lang="en-US"/>
              <a:t> नसतो</a:t>
            </a:r>
            <a:r>
              <a:rPr sz="2000" lang="en-US"/>
              <a:t>.</a:t>
            </a:r>
            <a:endParaRPr sz="2000" lang="en-US"/>
          </a:p>
          <a:p>
            <a:pPr indent="0" marL="0">
              <a:lnSpc>
                <a:spcPct val="150000"/>
              </a:lnSpc>
              <a:buNone/>
            </a:pPr>
            <a:r>
              <a:rPr sz="2000" lang="en-US"/>
              <a:t> </a:t>
            </a:r>
            <a:r>
              <a:rPr b="1" sz="2800" lang="en-US"/>
              <a:t>व्याख्या</a:t>
            </a:r>
            <a:endParaRPr b="1" sz="2800" lang="en-US"/>
          </a:p>
          <a:p>
            <a:pPr>
              <a:lnSpc>
                <a:spcPct val="150000"/>
              </a:lnSpc>
              <a:buFont typeface="Wingdings" charset="2"/>
              <a:buChar char="n"/>
            </a:pPr>
            <a:r>
              <a:rPr b="1" sz="2800" lang="en-US"/>
              <a:t> </a:t>
            </a:r>
            <a:r>
              <a:rPr b="1" sz="2800" lang="en-US"/>
              <a:t>मॅ</a:t>
            </a:r>
            <a:r>
              <a:rPr b="1" sz="2800" lang="en-US"/>
              <a:t>क</a:t>
            </a:r>
            <a:r>
              <a:rPr b="1" sz="2800" lang="en-US"/>
              <a:t>ा</a:t>
            </a:r>
            <a:r>
              <a:rPr b="1" sz="2800" lang="en-US"/>
              <a:t>य</a:t>
            </a:r>
            <a:r>
              <a:rPr b="1" sz="2800" lang="en-US"/>
              <a:t>व्ह</a:t>
            </a:r>
            <a:r>
              <a:rPr b="1" sz="2800" lang="en-US"/>
              <a:t>र</a:t>
            </a:r>
            <a:r>
              <a:rPr b="1" sz="2800" lang="en-US"/>
              <a:t> </a:t>
            </a:r>
            <a:r>
              <a:rPr b="1" sz="2800" lang="en-US"/>
              <a:t>आणि</a:t>
            </a:r>
            <a:r>
              <a:rPr b="1" sz="2800" lang="en-US"/>
              <a:t> पेज</a:t>
            </a:r>
            <a:r>
              <a:rPr b="1" sz="2800" lang="en-US"/>
              <a:t> </a:t>
            </a:r>
            <a:r>
              <a:rPr b="1" sz="2800" lang="en-US"/>
              <a:t>:</a:t>
            </a:r>
            <a:r>
              <a:rPr b="1" sz="2800" lang="en-US"/>
              <a:t>-</a:t>
            </a:r>
            <a:r>
              <a:rPr sz="2000" lang="en-US"/>
              <a:t> </a:t>
            </a:r>
            <a:r>
              <a:rPr sz="2000" lang="en-US"/>
              <a:t>"</a:t>
            </a:r>
            <a:r>
              <a:rPr sz="2000" lang="en-US"/>
              <a:t>सामाजिक</a:t>
            </a:r>
            <a:r>
              <a:rPr sz="2000" lang="en-US"/>
              <a:t> संबंधांचे</a:t>
            </a:r>
            <a:r>
              <a:rPr sz="2000" lang="en-US"/>
              <a:t> जाळे</a:t>
            </a:r>
            <a:r>
              <a:rPr sz="2000" lang="en-US"/>
              <a:t> म्हणजे</a:t>
            </a:r>
            <a:r>
              <a:rPr sz="2000" lang="en-US"/>
              <a:t> समाज</a:t>
            </a:r>
            <a:r>
              <a:rPr sz="2000" lang="en-US"/>
              <a:t> होय</a:t>
            </a:r>
            <a:r>
              <a:rPr sz="2000" lang="en-US"/>
              <a:t>"</a:t>
            </a:r>
            <a:endParaRPr sz="2000"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"/>
          <p:cNvSpPr>
            <a:spLocks noGrp="1"/>
          </p:cNvSpPr>
          <p:nvPr>
            <p:ph idx="1"/>
          </p:nvPr>
        </p:nvSpPr>
        <p:spPr>
          <a:xfrm>
            <a:off x="628649" y="348668"/>
            <a:ext cx="7833522" cy="5828295"/>
          </a:xfrm>
          <a:solidFill>
            <a:srgbClr val="FFE100"/>
          </a:solidFill>
        </p:spPr>
        <p:txBody>
          <a:bodyPr>
            <a:normAutofit/>
          </a:bodyPr>
          <a:p>
            <a:pPr indent="0" marL="0">
              <a:buNone/>
            </a:pPr>
            <a:endParaRPr lang="en-US"/>
          </a:p>
          <a:p>
            <a:pPr>
              <a:lnSpc>
                <a:spcPct val="150000"/>
              </a:lnSpc>
              <a:buFont typeface="Wingdings" charset="2"/>
              <a:buChar char="n"/>
            </a:pPr>
            <a:r>
              <a:rPr lang="en-US"/>
              <a:t> </a:t>
            </a:r>
            <a:r>
              <a:rPr sz="2000" lang="en-US"/>
              <a:t> </a:t>
            </a:r>
            <a:r>
              <a:rPr b="1" sz="2600" lang="en-US"/>
              <a:t>सी राईट</a:t>
            </a:r>
            <a:r>
              <a:rPr b="1" sz="2600" lang="en-US"/>
              <a:t> </a:t>
            </a:r>
            <a:r>
              <a:rPr b="1" sz="2600" lang="en-US"/>
              <a:t>:</a:t>
            </a:r>
            <a:r>
              <a:rPr b="1" sz="2600" lang="en-US"/>
              <a:t>-</a:t>
            </a:r>
            <a:r>
              <a:rPr sz="2100" lang="en-US"/>
              <a:t> </a:t>
            </a:r>
            <a:r>
              <a:rPr sz="2100" lang="en-US"/>
              <a:t>"</a:t>
            </a:r>
            <a:r>
              <a:rPr sz="2000" lang="en-US"/>
              <a:t> </a:t>
            </a:r>
            <a:r>
              <a:rPr sz="2000" lang="en-US"/>
              <a:t>केवळ</a:t>
            </a:r>
            <a:r>
              <a:rPr sz="2000" lang="en-US"/>
              <a:t> लोकांचा</a:t>
            </a:r>
            <a:r>
              <a:rPr sz="2000" lang="en-US"/>
              <a:t> समूह</a:t>
            </a:r>
            <a:r>
              <a:rPr sz="2000" lang="en-US"/>
              <a:t> म्हणजे</a:t>
            </a:r>
            <a:r>
              <a:rPr sz="2000" lang="en-US"/>
              <a:t> समाज</a:t>
            </a:r>
            <a:r>
              <a:rPr sz="2000" lang="en-US"/>
              <a:t> नव्हे</a:t>
            </a:r>
            <a:r>
              <a:rPr sz="2000" lang="en-US"/>
              <a:t>,</a:t>
            </a:r>
            <a:r>
              <a:rPr sz="2000" lang="en-US"/>
              <a:t> तर</a:t>
            </a:r>
            <a:r>
              <a:rPr sz="2000" lang="en-US"/>
              <a:t> समूहातील</a:t>
            </a:r>
            <a:r>
              <a:rPr sz="2000" lang="en-US"/>
              <a:t> व्यक्तींमध्ये</a:t>
            </a:r>
            <a:r>
              <a:rPr sz="2000" lang="en-US"/>
              <a:t> असणारी</a:t>
            </a:r>
            <a:r>
              <a:rPr sz="2000" lang="en-US"/>
              <a:t> संबंधाची</a:t>
            </a:r>
            <a:r>
              <a:rPr sz="2000" lang="en-US"/>
              <a:t> व्यवस्था</a:t>
            </a:r>
            <a:r>
              <a:rPr sz="2000" lang="en-US"/>
              <a:t> म्हणजे</a:t>
            </a:r>
            <a:r>
              <a:rPr sz="2000" lang="en-US"/>
              <a:t> समाज होय</a:t>
            </a:r>
            <a:r>
              <a:rPr sz="2000" lang="en-US"/>
              <a:t>.</a:t>
            </a:r>
            <a:r>
              <a:rPr sz="2000" lang="en-US"/>
              <a:t>"</a:t>
            </a:r>
            <a:endParaRPr sz="2000" lang="en-US"/>
          </a:p>
          <a:p>
            <a:pPr>
              <a:lnSpc>
                <a:spcPct val="150000"/>
              </a:lnSpc>
              <a:buFont typeface="Wingdings" charset="2"/>
              <a:buChar char="n"/>
            </a:pPr>
            <a:r>
              <a:rPr sz="2000" lang="en-US"/>
              <a:t> </a:t>
            </a:r>
            <a:r>
              <a:rPr b="1" sz="2300" lang="en-US"/>
              <a:t>ड्रेस</a:t>
            </a:r>
            <a:r>
              <a:rPr b="1" sz="2300" lang="en-US"/>
              <a:t>लर</a:t>
            </a:r>
            <a:r>
              <a:rPr b="1" sz="2300" lang="en-US"/>
              <a:t> </a:t>
            </a:r>
            <a:r>
              <a:rPr b="1" sz="2300" lang="en-US"/>
              <a:t>आणि</a:t>
            </a:r>
            <a:r>
              <a:rPr b="1" sz="2300" lang="en-US"/>
              <a:t> </a:t>
            </a:r>
            <a:r>
              <a:rPr b="1" sz="2300" lang="en-US"/>
              <a:t> विलिस</a:t>
            </a:r>
            <a:r>
              <a:rPr b="1" sz="2300" lang="en-US"/>
              <a:t> </a:t>
            </a:r>
            <a:r>
              <a:rPr b="1" sz="2300" lang="en-US"/>
              <a:t>:</a:t>
            </a:r>
            <a:r>
              <a:rPr b="1" sz="2300" lang="en-US"/>
              <a:t>-</a:t>
            </a:r>
            <a:r>
              <a:rPr sz="2000" lang="en-US"/>
              <a:t> </a:t>
            </a:r>
            <a:r>
              <a:rPr sz="2000" lang="en-US"/>
              <a:t>"</a:t>
            </a:r>
            <a:r>
              <a:rPr sz="2000" lang="en-US"/>
              <a:t>समान</a:t>
            </a:r>
            <a:r>
              <a:rPr sz="2000" lang="en-US"/>
              <a:t> संस्कृती</a:t>
            </a:r>
            <a:r>
              <a:rPr sz="2000" lang="en-US"/>
              <a:t> असणाऱ्या</a:t>
            </a:r>
            <a:r>
              <a:rPr sz="2000" lang="en-US"/>
              <a:t> आणि</a:t>
            </a:r>
            <a:r>
              <a:rPr sz="2000" lang="en-US"/>
              <a:t> आपण</a:t>
            </a:r>
            <a:r>
              <a:rPr sz="2000" lang="en-US"/>
              <a:t> सर्वजण</a:t>
            </a:r>
            <a:r>
              <a:rPr sz="2000" lang="en-US"/>
              <a:t> एक आहोत असे</a:t>
            </a:r>
            <a:r>
              <a:rPr sz="2000" lang="en-US"/>
              <a:t> मानणाऱ्या</a:t>
            </a:r>
            <a:r>
              <a:rPr sz="2000" lang="en-US"/>
              <a:t> व्यक्तींचा</a:t>
            </a:r>
            <a:r>
              <a:rPr sz="2000" lang="en-US"/>
              <a:t> समूह</a:t>
            </a:r>
            <a:r>
              <a:rPr sz="2000" lang="en-US"/>
              <a:t> म्हणजे</a:t>
            </a:r>
            <a:r>
              <a:rPr sz="2000" lang="en-US"/>
              <a:t> समाज</a:t>
            </a:r>
            <a:r>
              <a:rPr sz="2000" lang="en-US"/>
              <a:t> होय</a:t>
            </a:r>
            <a:r>
              <a:rPr sz="2000" lang="en-US"/>
              <a:t>.</a:t>
            </a:r>
            <a:r>
              <a:rPr sz="2000" lang="en-US"/>
              <a:t>"</a:t>
            </a:r>
            <a:r>
              <a:rPr sz="2000" lang="en-US"/>
              <a:t> </a:t>
            </a:r>
            <a:r>
              <a:rPr sz="2000" lang="en-US"/>
              <a:t> </a:t>
            </a:r>
            <a:r>
              <a:rPr sz="2000" lang="en-US"/>
              <a:t> </a:t>
            </a:r>
            <a:r>
              <a:rPr sz="2000" lang="en-US"/>
              <a:t> </a:t>
            </a:r>
            <a:endParaRPr sz="2000" lang="en-US"/>
          </a:p>
          <a:p>
            <a:pPr>
              <a:lnSpc>
                <a:spcPct val="150000"/>
              </a:lnSpc>
              <a:buFont typeface="Wingdings" charset="2"/>
              <a:buChar char="n"/>
            </a:pPr>
            <a:r>
              <a:rPr sz="2000" lang="en-US"/>
              <a:t> </a:t>
            </a:r>
            <a:r>
              <a:rPr sz="2000" lang="en-US"/>
              <a:t> </a:t>
            </a:r>
            <a:r>
              <a:rPr sz="2000" lang="en-US"/>
              <a:t> </a:t>
            </a:r>
            <a:r>
              <a:rPr sz="2000" lang="en-US"/>
              <a:t>थोडक्यात</a:t>
            </a:r>
            <a:r>
              <a:rPr sz="2000" lang="en-US"/>
              <a:t> सर्व</a:t>
            </a:r>
            <a:r>
              <a:rPr sz="2000" lang="en-US"/>
              <a:t> वयोगटातील</a:t>
            </a:r>
            <a:r>
              <a:rPr sz="2000" lang="en-US"/>
              <a:t> स्त्री पुरुषांचा समावेश</a:t>
            </a:r>
            <a:r>
              <a:rPr sz="2000" lang="en-US"/>
              <a:t> असणारी</a:t>
            </a:r>
            <a:r>
              <a:rPr sz="2000" lang="en-US"/>
              <a:t> सामाजिक</a:t>
            </a:r>
            <a:r>
              <a:rPr sz="2000" lang="en-US"/>
              <a:t> आंतरक्रिया</a:t>
            </a:r>
            <a:r>
              <a:rPr sz="2000" lang="en-US"/>
              <a:t> च्या माध्यमातून</a:t>
            </a:r>
            <a:r>
              <a:rPr sz="2000" lang="en-US"/>
              <a:t> निर्माण</a:t>
            </a:r>
            <a:r>
              <a:rPr sz="2000" lang="en-US"/>
              <a:t> झालेली</a:t>
            </a:r>
            <a:r>
              <a:rPr sz="2000" lang="en-US"/>
              <a:t> सामाजिक</a:t>
            </a:r>
            <a:r>
              <a:rPr sz="2000" lang="en-US"/>
              <a:t> संबंध ची व्यवस्था</a:t>
            </a:r>
            <a:r>
              <a:rPr sz="2000" lang="en-US"/>
              <a:t> म्हणजेच</a:t>
            </a:r>
            <a:r>
              <a:rPr sz="2000" lang="en-US"/>
              <a:t> समाज</a:t>
            </a:r>
            <a:r>
              <a:rPr sz="2000" lang="en-US"/>
              <a:t> होय</a:t>
            </a:r>
            <a:r>
              <a:rPr sz="2000" lang="en-US"/>
              <a:t>.</a:t>
            </a:r>
            <a:r>
              <a:rPr sz="2000" lang="en-US"/>
              <a:t> </a:t>
            </a:r>
            <a:endParaRPr sz="2000" lang="en-US"/>
          </a:p>
          <a:p>
            <a:pPr>
              <a:lnSpc>
                <a:spcPct val="150000"/>
              </a:lnSpc>
              <a:buFont typeface="Wingdings" charset="2"/>
              <a:buChar char="n"/>
            </a:pPr>
            <a:r>
              <a:rPr sz="2000" lang="en-US"/>
              <a:t> </a:t>
            </a:r>
            <a:r>
              <a:rPr sz="2000" lang="en-US"/>
              <a:t> </a:t>
            </a:r>
            <a:r>
              <a:rPr sz="2000" lang="en-US"/>
              <a:t> </a:t>
            </a:r>
            <a:r>
              <a:rPr sz="2000" lang="en-US"/>
              <a:t> </a:t>
            </a:r>
            <a:r>
              <a:rPr sz="2000" lang="en-US"/>
              <a:t> </a:t>
            </a:r>
            <a:r>
              <a:rPr sz="2000" lang="en-US"/>
              <a:t> </a:t>
            </a:r>
            <a:r>
              <a:rPr sz="2000" lang="en-US"/>
              <a:t>वरील</a:t>
            </a:r>
            <a:r>
              <a:rPr sz="2000" lang="en-US"/>
              <a:t> </a:t>
            </a:r>
            <a:r>
              <a:rPr sz="2000" lang="en-US"/>
              <a:t>व्याख्या</a:t>
            </a:r>
            <a:r>
              <a:rPr sz="2000" lang="en-US"/>
              <a:t>चे</a:t>
            </a:r>
            <a:r>
              <a:rPr sz="2000" lang="en-US"/>
              <a:t> </a:t>
            </a:r>
            <a:r>
              <a:rPr sz="2000" lang="en-US"/>
              <a:t>काळजीपूर्वक</a:t>
            </a:r>
            <a:r>
              <a:rPr sz="2000" lang="en-US"/>
              <a:t> अध्ययन केल्यास</a:t>
            </a:r>
            <a:r>
              <a:rPr sz="2000" lang="en-US"/>
              <a:t> समाज</a:t>
            </a:r>
            <a:r>
              <a:rPr sz="2000" lang="en-US"/>
              <a:t> या</a:t>
            </a:r>
            <a:r>
              <a:rPr sz="2000" lang="en-US"/>
              <a:t> संकल्पनेच</a:t>
            </a:r>
            <a:r>
              <a:rPr sz="2000" lang="en-US"/>
              <a:t>े</a:t>
            </a:r>
            <a:r>
              <a:rPr sz="2000" lang="en-US"/>
              <a:t> विविध </a:t>
            </a:r>
            <a:r>
              <a:rPr sz="2000" lang="en-US"/>
              <a:t>अर्थ</a:t>
            </a:r>
            <a:r>
              <a:rPr sz="2000" lang="en-US"/>
              <a:t>छटा लक्षात येतात</a:t>
            </a:r>
            <a:r>
              <a:rPr sz="2000" lang="en-US"/>
              <a:t> त्याचा अर्थ छटा</a:t>
            </a:r>
            <a:r>
              <a:rPr sz="2000" lang="en-US"/>
              <a:t> समाज</a:t>
            </a:r>
            <a:r>
              <a:rPr sz="2000" lang="en-US"/>
              <a:t> या</a:t>
            </a:r>
            <a:r>
              <a:rPr sz="2000" lang="en-US"/>
              <a:t> संकल्पनेचे</a:t>
            </a:r>
            <a:r>
              <a:rPr sz="2000" lang="en-US"/>
              <a:t> </a:t>
            </a:r>
            <a:r>
              <a:rPr sz="2000" lang="en-US"/>
              <a:t>लक्षणे</a:t>
            </a:r>
            <a:r>
              <a:rPr sz="2000" lang="en-US"/>
              <a:t> किंवा</a:t>
            </a:r>
            <a:r>
              <a:rPr sz="2000" lang="en-US"/>
              <a:t> स्वरूप</a:t>
            </a:r>
            <a:r>
              <a:rPr sz="2000" lang="en-US"/>
              <a:t> स्पष्ट</a:t>
            </a:r>
            <a:r>
              <a:rPr sz="2000" lang="en-US"/>
              <a:t> </a:t>
            </a:r>
            <a:r>
              <a:rPr sz="2000" lang="en-US"/>
              <a:t>करतात</a:t>
            </a:r>
            <a:r>
              <a:rPr sz="2000" lang="en-US"/>
              <a:t>.</a:t>
            </a:r>
            <a:endParaRPr sz="2000"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"/>
          <p:cNvSpPr>
            <a:spLocks noGrp="1"/>
          </p:cNvSpPr>
          <p:nvPr>
            <p:ph type="title"/>
          </p:nvPr>
        </p:nvSpPr>
        <p:spPr>
          <a:solidFill>
            <a:srgbClr val="92D04F"/>
          </a:solidFill>
        </p:spPr>
        <p:txBody>
          <a:bodyPr/>
          <a:p>
            <a:r>
              <a:rPr sz="4300" lang="en-US"/>
              <a:t>समाज</a:t>
            </a:r>
            <a:r>
              <a:rPr sz="4300" lang="en-US"/>
              <a:t> संकल्प</a:t>
            </a:r>
            <a:r>
              <a:rPr sz="4300" lang="en-US"/>
              <a:t>न</a:t>
            </a:r>
            <a:r>
              <a:rPr sz="4300" lang="en-US"/>
              <a:t>े</a:t>
            </a:r>
            <a:r>
              <a:rPr sz="4300" lang="en-US"/>
              <a:t>चे</a:t>
            </a:r>
            <a:r>
              <a:rPr sz="4300" lang="en-US"/>
              <a:t> स्वरूप</a:t>
            </a:r>
            <a:r>
              <a:rPr sz="4300" lang="en-US"/>
              <a:t> किंवा</a:t>
            </a:r>
            <a:r>
              <a:rPr sz="4300" lang="en-US"/>
              <a:t> वैशिष्ट्ये</a:t>
            </a:r>
            <a:endParaRPr sz="4300" lang="en-US"/>
          </a:p>
        </p:txBody>
      </p:sp>
      <p:sp>
        <p:nvSpPr>
          <p:cNvPr id="1048604" name=""/>
          <p:cNvSpPr>
            <a:spLocks noGrp="1"/>
          </p:cNvSpPr>
          <p:nvPr>
            <p:ph idx="1"/>
          </p:nvPr>
        </p:nvSpPr>
        <p:spPr>
          <a:xfrm>
            <a:off x="628650" y="1690688"/>
            <a:ext cx="7765473" cy="4714998"/>
          </a:xfrm>
          <a:solidFill>
            <a:srgbClr val="FFE100"/>
          </a:solidFill>
        </p:spPr>
        <p:txBody>
          <a:bodyPr>
            <a:normAutofit fontScale="91667" lnSpcReduction="20000"/>
          </a:bodyPr>
          <a:p>
            <a:pPr>
              <a:lnSpc>
                <a:spcPct val="150000"/>
              </a:lnSpc>
              <a:buFont typeface="Wingdings" charset="2"/>
              <a:buChar char="n"/>
            </a:pPr>
            <a:r>
              <a:rPr sz="2400" lang="en-US"/>
              <a:t>समाज</a:t>
            </a:r>
            <a:r>
              <a:rPr sz="2400" lang="en-US"/>
              <a:t> </a:t>
            </a:r>
            <a:r>
              <a:rPr sz="2400" lang="en-US"/>
              <a:t>:</a:t>
            </a:r>
            <a:r>
              <a:rPr sz="2400" lang="en-US"/>
              <a:t> एक</a:t>
            </a:r>
            <a:r>
              <a:rPr sz="2400" lang="en-US"/>
              <a:t> सामाजिक</a:t>
            </a:r>
            <a:r>
              <a:rPr sz="2400" lang="en-US"/>
              <a:t> संबं</a:t>
            </a:r>
            <a:r>
              <a:rPr sz="2400" lang="en-US"/>
              <a:t>ध</a:t>
            </a:r>
            <a:r>
              <a:rPr sz="2400" lang="en-US"/>
              <a:t>ा</a:t>
            </a:r>
            <a:r>
              <a:rPr sz="2400" lang="en-US"/>
              <a:t>ची व्यवस्था</a:t>
            </a:r>
            <a:r>
              <a:rPr sz="2400" lang="en-US"/>
              <a:t>.</a:t>
            </a:r>
            <a:endParaRPr sz="2400" lang="en-US"/>
          </a:p>
          <a:p>
            <a:pPr>
              <a:lnSpc>
                <a:spcPct val="150000"/>
              </a:lnSpc>
              <a:buFont typeface="Wingdings" charset="2"/>
              <a:buChar char="n"/>
            </a:pPr>
            <a:endParaRPr sz="2400" lang="en-US"/>
          </a:p>
          <a:p>
            <a:pPr>
              <a:lnSpc>
                <a:spcPct val="150000"/>
              </a:lnSpc>
              <a:buFont typeface="Wingdings" charset="2"/>
              <a:buChar char="n"/>
            </a:pPr>
            <a:r>
              <a:rPr sz="2400" lang="en-US"/>
              <a:t> </a:t>
            </a:r>
            <a:r>
              <a:rPr sz="2400" lang="en-US"/>
              <a:t>समाजाला</a:t>
            </a:r>
            <a:r>
              <a:rPr sz="2400" lang="en-US"/>
              <a:t> व्यापक</a:t>
            </a:r>
            <a:r>
              <a:rPr sz="2400" lang="en-US"/>
              <a:t> संस्कृती असते</a:t>
            </a:r>
            <a:r>
              <a:rPr sz="2400" lang="en-US"/>
              <a:t>.</a:t>
            </a:r>
            <a:endParaRPr sz="2400" lang="en-US"/>
          </a:p>
          <a:p>
            <a:pPr>
              <a:lnSpc>
                <a:spcPct val="150000"/>
              </a:lnSpc>
              <a:buFont typeface="Wingdings" charset="2"/>
              <a:buChar char="n"/>
            </a:pPr>
            <a:endParaRPr sz="2400" lang="en-US"/>
          </a:p>
          <a:p>
            <a:pPr>
              <a:lnSpc>
                <a:spcPct val="150000"/>
              </a:lnSpc>
              <a:buFont typeface="Wingdings" charset="2"/>
              <a:buChar char="n"/>
            </a:pPr>
            <a:r>
              <a:rPr sz="2400" lang="en-US"/>
              <a:t> </a:t>
            </a:r>
            <a:r>
              <a:rPr sz="2400" lang="en-US"/>
              <a:t>समाज सापेक्षत</a:t>
            </a:r>
            <a:r>
              <a:rPr sz="2400" lang="en-US"/>
              <a:t>:</a:t>
            </a:r>
            <a:r>
              <a:rPr sz="2400" lang="en-US"/>
              <a:t> विशाल किंवा मोठा असतो</a:t>
            </a:r>
            <a:r>
              <a:rPr sz="2400" lang="en-US"/>
              <a:t>.</a:t>
            </a:r>
            <a:endParaRPr sz="2400" lang="en-US"/>
          </a:p>
          <a:p>
            <a:pPr>
              <a:lnSpc>
                <a:spcPct val="150000"/>
              </a:lnSpc>
              <a:buFont typeface="Wingdings" charset="2"/>
              <a:buChar char="n"/>
            </a:pPr>
            <a:endParaRPr sz="2400" lang="en-US"/>
          </a:p>
          <a:p>
            <a:pPr>
              <a:lnSpc>
                <a:spcPct val="150000"/>
              </a:lnSpc>
              <a:buFont typeface="Wingdings" charset="2"/>
              <a:buChar char="n"/>
            </a:pPr>
            <a:r>
              <a:rPr sz="2400" lang="en-US"/>
              <a:t> </a:t>
            </a:r>
            <a:r>
              <a:rPr sz="2400" lang="en-US"/>
              <a:t>समाजाला</a:t>
            </a:r>
            <a:r>
              <a:rPr sz="2400" lang="en-US"/>
              <a:t> निश्चित</a:t>
            </a:r>
            <a:r>
              <a:rPr sz="2400" lang="en-US"/>
              <a:t> भूप्रदेश</a:t>
            </a:r>
            <a:r>
              <a:rPr sz="2400" lang="en-US"/>
              <a:t> असतो</a:t>
            </a:r>
            <a:r>
              <a:rPr sz="2400" lang="en-US"/>
              <a:t>.</a:t>
            </a:r>
            <a:endParaRPr sz="2400" lang="en-US"/>
          </a:p>
          <a:p>
            <a:pPr>
              <a:lnSpc>
                <a:spcPct val="150000"/>
              </a:lnSpc>
              <a:buFont typeface="Wingdings" charset="2"/>
              <a:buChar char="n"/>
            </a:pPr>
            <a:endParaRPr sz="2400" lang="en-US"/>
          </a:p>
          <a:p>
            <a:pPr>
              <a:lnSpc>
                <a:spcPct val="150000"/>
              </a:lnSpc>
              <a:buFont typeface="Wingdings" charset="2"/>
              <a:buChar char="n"/>
            </a:pPr>
            <a:r>
              <a:rPr sz="2400" lang="en-US"/>
              <a:t> </a:t>
            </a:r>
            <a:r>
              <a:rPr sz="2400" lang="en-US"/>
              <a:t>समाजालाही</a:t>
            </a:r>
            <a:r>
              <a:rPr sz="2400" lang="en-US"/>
              <a:t> गरजा असतात</a:t>
            </a:r>
            <a:r>
              <a:rPr sz="2400" lang="en-US"/>
              <a:t>.</a:t>
            </a:r>
            <a:endParaRPr sz="2400" lang="en-US"/>
          </a:p>
          <a:p>
            <a:pPr>
              <a:buFont typeface="Wingdings" charset="2"/>
              <a:buChar char="n"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"/>
          <p:cNvSpPr>
            <a:spLocks noGrp="1"/>
          </p:cNvSpPr>
          <p:nvPr>
            <p:ph idx="1"/>
          </p:nvPr>
        </p:nvSpPr>
        <p:spPr>
          <a:xfrm>
            <a:off x="736885" y="485128"/>
            <a:ext cx="7435255" cy="5334726"/>
          </a:xfrm>
          <a:solidFill>
            <a:srgbClr val="FFE100"/>
          </a:solidFill>
        </p:spPr>
        <p:txBody>
          <a:bodyPr>
            <a:normAutofit fontScale="95833" lnSpcReduction="20000"/>
          </a:bodyPr>
          <a:p>
            <a:pPr>
              <a:lnSpc>
                <a:spcPct val="150000"/>
              </a:lnSpc>
              <a:buFont typeface="Wingdings" charset="2"/>
              <a:buChar char="n"/>
            </a:pPr>
            <a:r>
              <a:rPr lang="en-US"/>
              <a:t> </a:t>
            </a:r>
            <a:r>
              <a:rPr sz="2400" lang="en-US"/>
              <a:t>समाज</a:t>
            </a:r>
            <a:r>
              <a:rPr sz="2400" lang="en-US"/>
              <a:t> सापेक्षतः</a:t>
            </a:r>
            <a:r>
              <a:rPr sz="2400" lang="en-US"/>
              <a:t> स्वयंपूर्ण</a:t>
            </a:r>
            <a:r>
              <a:rPr sz="2400" lang="en-US"/>
              <a:t> किंवा</a:t>
            </a:r>
            <a:r>
              <a:rPr sz="2400" lang="en-US"/>
              <a:t> आत्मनिर्भर असतो</a:t>
            </a:r>
            <a:r>
              <a:rPr sz="2400" lang="en-US"/>
              <a:t>.</a:t>
            </a:r>
            <a:endParaRPr sz="2400" lang="en-US"/>
          </a:p>
          <a:p>
            <a:pPr>
              <a:lnSpc>
                <a:spcPct val="150000"/>
              </a:lnSpc>
              <a:buFont typeface="Wingdings" charset="2"/>
              <a:buChar char="n"/>
            </a:pPr>
            <a:endParaRPr sz="2400" lang="en-US"/>
          </a:p>
          <a:p>
            <a:pPr>
              <a:lnSpc>
                <a:spcPct val="150000"/>
              </a:lnSpc>
              <a:buFont typeface="Wingdings" charset="2"/>
              <a:buChar char="n"/>
            </a:pPr>
            <a:r>
              <a:rPr sz="2400" lang="en-US"/>
              <a:t> </a:t>
            </a:r>
            <a:r>
              <a:rPr sz="2400" lang="en-US"/>
              <a:t>समाज</a:t>
            </a:r>
            <a:r>
              <a:rPr sz="2400" lang="en-US"/>
              <a:t> स्वयं</a:t>
            </a:r>
            <a:r>
              <a:rPr sz="2400" lang="en-US"/>
              <a:t> सात</a:t>
            </a:r>
            <a:r>
              <a:rPr sz="2400" lang="en-US"/>
              <a:t>त्य</a:t>
            </a:r>
            <a:r>
              <a:rPr sz="2400" lang="en-US"/>
              <a:t>शील</a:t>
            </a:r>
            <a:r>
              <a:rPr sz="2400" lang="en-US"/>
              <a:t> व्यवस्था आहे</a:t>
            </a:r>
            <a:r>
              <a:rPr sz="2400" lang="en-US"/>
              <a:t>.</a:t>
            </a:r>
            <a:endParaRPr sz="2400" lang="en-US"/>
          </a:p>
          <a:p>
            <a:pPr>
              <a:lnSpc>
                <a:spcPct val="150000"/>
              </a:lnSpc>
              <a:buFont typeface="Wingdings" charset="2"/>
              <a:buChar char="n"/>
            </a:pPr>
            <a:endParaRPr sz="2400" lang="en-US"/>
          </a:p>
          <a:p>
            <a:pPr>
              <a:lnSpc>
                <a:spcPct val="150000"/>
              </a:lnSpc>
              <a:buFont typeface="Wingdings" charset="2"/>
              <a:buChar char="n"/>
            </a:pPr>
            <a:r>
              <a:rPr sz="2400" lang="en-US"/>
              <a:t> </a:t>
            </a:r>
            <a:r>
              <a:rPr sz="2400" lang="en-US"/>
              <a:t>समाज व्यक्तीच्या बेरजे</a:t>
            </a:r>
            <a:r>
              <a:rPr sz="2400" lang="en-US"/>
              <a:t>हू</a:t>
            </a:r>
            <a:r>
              <a:rPr sz="2400" lang="en-US"/>
              <a:t>न अधिक काहीतरी असतो</a:t>
            </a:r>
            <a:r>
              <a:rPr sz="2400" lang="en-US"/>
              <a:t>.</a:t>
            </a:r>
            <a:endParaRPr sz="2400" lang="en-US"/>
          </a:p>
          <a:p>
            <a:pPr>
              <a:lnSpc>
                <a:spcPct val="150000"/>
              </a:lnSpc>
              <a:buFont typeface="Wingdings" charset="2"/>
              <a:buChar char="n"/>
            </a:pPr>
            <a:endParaRPr sz="2400" lang="en-US"/>
          </a:p>
          <a:p>
            <a:pPr>
              <a:lnSpc>
                <a:spcPct val="150000"/>
              </a:lnSpc>
              <a:buFont typeface="Wingdings" charset="2"/>
              <a:buChar char="n"/>
            </a:pPr>
            <a:r>
              <a:rPr sz="2400" lang="en-US"/>
              <a:t> </a:t>
            </a:r>
            <a:r>
              <a:rPr sz="2400" lang="en-US"/>
              <a:t>समाजात</a:t>
            </a:r>
            <a:r>
              <a:rPr sz="2400" lang="en-US"/>
              <a:t> एकतेची भावना असते</a:t>
            </a:r>
            <a:r>
              <a:rPr sz="2400" lang="en-US"/>
              <a:t>.</a:t>
            </a:r>
            <a:endParaRPr sz="2400" lang="en-US"/>
          </a:p>
          <a:p>
            <a:pPr>
              <a:lnSpc>
                <a:spcPct val="150000"/>
              </a:lnSpc>
              <a:buFont typeface="Wingdings" charset="2"/>
              <a:buChar char="n"/>
            </a:pPr>
            <a:endParaRPr sz="2400" lang="en-US"/>
          </a:p>
          <a:p>
            <a:pPr>
              <a:lnSpc>
                <a:spcPct val="150000"/>
              </a:lnSpc>
              <a:buFont typeface="Wingdings" charset="2"/>
              <a:buChar char="n"/>
            </a:pPr>
            <a:r>
              <a:rPr sz="2400" lang="en-US"/>
              <a:t> </a:t>
            </a:r>
            <a:r>
              <a:rPr sz="2400" lang="en-US"/>
              <a:t>समाज</a:t>
            </a:r>
            <a:r>
              <a:rPr sz="2400" lang="en-US"/>
              <a:t> ही एक</a:t>
            </a:r>
            <a:r>
              <a:rPr sz="2400" lang="en-US"/>
              <a:t> अमूर्त</a:t>
            </a:r>
            <a:r>
              <a:rPr sz="2400" lang="en-US"/>
              <a:t> वास्तवता</a:t>
            </a:r>
            <a:r>
              <a:rPr sz="2400" lang="en-US"/>
              <a:t> आहे</a:t>
            </a:r>
            <a:r>
              <a:rPr sz="2400" lang="en-US"/>
              <a:t>.</a:t>
            </a:r>
            <a:endParaRPr sz="2400"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CPH2001</dc:creator>
  <dcterms:created xsi:type="dcterms:W3CDTF">2015-05-09T04:30:45Z</dcterms:created>
  <dcterms:modified xsi:type="dcterms:W3CDTF">2020-12-07T05:25:26Z</dcterms:modified>
</cp:coreProperties>
</file>